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76"/>
  </p:notesMasterIdLst>
  <p:sldIdLst>
    <p:sldId id="256" r:id="rId2"/>
    <p:sldId id="852" r:id="rId3"/>
    <p:sldId id="257" r:id="rId4"/>
    <p:sldId id="258" r:id="rId5"/>
    <p:sldId id="986" r:id="rId6"/>
    <p:sldId id="917" r:id="rId7"/>
    <p:sldId id="958" r:id="rId8"/>
    <p:sldId id="959" r:id="rId9"/>
    <p:sldId id="960" r:id="rId10"/>
    <p:sldId id="961" r:id="rId11"/>
    <p:sldId id="1011" r:id="rId12"/>
    <p:sldId id="619" r:id="rId13"/>
    <p:sldId id="264" r:id="rId14"/>
    <p:sldId id="1012" r:id="rId15"/>
    <p:sldId id="962" r:id="rId16"/>
    <p:sldId id="1010" r:id="rId17"/>
    <p:sldId id="966" r:id="rId18"/>
    <p:sldId id="1022" r:id="rId19"/>
    <p:sldId id="1023" r:id="rId20"/>
    <p:sldId id="1008" r:id="rId21"/>
    <p:sldId id="991" r:id="rId22"/>
    <p:sldId id="992" r:id="rId23"/>
    <p:sldId id="993" r:id="rId24"/>
    <p:sldId id="920" r:id="rId25"/>
    <p:sldId id="974" r:id="rId26"/>
    <p:sldId id="975" r:id="rId27"/>
    <p:sldId id="976" r:id="rId28"/>
    <p:sldId id="941" r:id="rId29"/>
    <p:sldId id="977" r:id="rId30"/>
    <p:sldId id="1026" r:id="rId31"/>
    <p:sldId id="1024" r:id="rId32"/>
    <p:sldId id="705" r:id="rId33"/>
    <p:sldId id="538" r:id="rId34"/>
    <p:sldId id="945" r:id="rId35"/>
    <p:sldId id="703" r:id="rId36"/>
    <p:sldId id="943" r:id="rId37"/>
    <p:sldId id="942" r:id="rId38"/>
    <p:sldId id="1027" r:id="rId39"/>
    <p:sldId id="1028" r:id="rId40"/>
    <p:sldId id="978" r:id="rId41"/>
    <p:sldId id="979" r:id="rId42"/>
    <p:sldId id="980" r:id="rId43"/>
    <p:sldId id="981" r:id="rId44"/>
    <p:sldId id="1009" r:id="rId45"/>
    <p:sldId id="1013" r:id="rId46"/>
    <p:sldId id="989" r:id="rId47"/>
    <p:sldId id="995" r:id="rId48"/>
    <p:sldId id="996" r:id="rId49"/>
    <p:sldId id="998" r:id="rId50"/>
    <p:sldId id="999" r:id="rId51"/>
    <p:sldId id="1000" r:id="rId52"/>
    <p:sldId id="1001" r:id="rId53"/>
    <p:sldId id="1003" r:id="rId54"/>
    <p:sldId id="1004" r:id="rId55"/>
    <p:sldId id="1014" r:id="rId56"/>
    <p:sldId id="1015" r:id="rId57"/>
    <p:sldId id="1016" r:id="rId58"/>
    <p:sldId id="1017" r:id="rId59"/>
    <p:sldId id="1018" r:id="rId60"/>
    <p:sldId id="1019" r:id="rId61"/>
    <p:sldId id="1021" r:id="rId62"/>
    <p:sldId id="1020" r:id="rId63"/>
    <p:sldId id="973" r:id="rId64"/>
    <p:sldId id="968" r:id="rId65"/>
    <p:sldId id="969" r:id="rId66"/>
    <p:sldId id="970" r:id="rId67"/>
    <p:sldId id="267" r:id="rId68"/>
    <p:sldId id="268" r:id="rId69"/>
    <p:sldId id="787" r:id="rId70"/>
    <p:sldId id="1030" r:id="rId71"/>
    <p:sldId id="983" r:id="rId72"/>
    <p:sldId id="1029" r:id="rId73"/>
    <p:sldId id="988" r:id="rId74"/>
    <p:sldId id="972" r:id="rId7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04"/>
    <p:restoredTop sz="82337"/>
  </p:normalViewPr>
  <p:slideViewPr>
    <p:cSldViewPr snapToGrid="0">
      <p:cViewPr varScale="1">
        <p:scale>
          <a:sx n="93" d="100"/>
          <a:sy n="93" d="100"/>
        </p:scale>
        <p:origin x="14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99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</a:t>
            </a:r>
            <a:r>
              <a:rPr lang="en-US" dirty="0" err="1"/>
              <a:t>advertsing</a:t>
            </a:r>
            <a:r>
              <a:rPr lang="en-US" dirty="0"/>
              <a:t> on radio helps make the TV advertising even more effective because of the awareness….</a:t>
            </a:r>
          </a:p>
          <a:p>
            <a:r>
              <a:rPr lang="en-US" dirty="0"/>
              <a:t>OR…maybe advertising on radio makes TV less effective.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56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hard to fit a model that just “stops” at 0 or 1, so logistic regression was a mathematical trick invented to allow the model to estimate a number that can take on any value, but map it to a probability.   </a:t>
            </a:r>
          </a:p>
          <a:p>
            <a:endParaRPr lang="en-US" dirty="0"/>
          </a:p>
          <a:p>
            <a:r>
              <a:rPr lang="en-US" dirty="0" err="1"/>
              <a:t>Beta_i</a:t>
            </a:r>
            <a:r>
              <a:rPr lang="en-US" dirty="0"/>
              <a:t> is NOT interpreted as a change in Y for every unit change in X.  Technically beta refers to the “log-odds” of the feature, which is the ration of the log(prob(Y=1)/prob(Y=0)) </a:t>
            </a:r>
          </a:p>
          <a:p>
            <a:endParaRPr lang="en-US" dirty="0"/>
          </a:p>
          <a:p>
            <a:r>
              <a:rPr lang="en-US" dirty="0"/>
              <a:t>Logistic regression is a workhorse in data science…not the best model but has easy </a:t>
            </a:r>
            <a:r>
              <a:rPr lang="en-US" dirty="0" err="1"/>
              <a:t>intepretations</a:t>
            </a:r>
            <a:r>
              <a:rPr lang="en-US" dirty="0"/>
              <a:t>…</a:t>
            </a:r>
          </a:p>
          <a:p>
            <a:r>
              <a:rPr lang="en-US" dirty="0"/>
              <a:t>@SSAC – super bowl squared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27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2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who is going to click on an ad…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57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63EAD-0F58-491E-ED63-C9D74DCC8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3594F-27FC-86D2-A51B-B425D8B70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A67AD-5C67-A339-464F-5E7F55708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824E5-EDD5-3882-22C6-7EC5E8E7A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81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38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74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correlated it is, the less information there is...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55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4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9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DEEDE-61DB-C1FE-7327-00797593B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AB2D37-EF21-FEFD-1CDA-2D4865E25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DDFC9-EA38-B0DF-43FA-871678F8F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3FD3-EEA9-A461-D71A-8481BFF1B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67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97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Stabilizes the matrix</a:t>
            </a:r>
          </a:p>
          <a:p>
            <a:endParaRPr lang="en-US" dirty="0"/>
          </a:p>
          <a:p>
            <a:r>
              <a:rPr lang="en-US" dirty="0"/>
              <a:t>ML engineers love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37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37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BD4A7-A5A3-1B97-B704-01FEF355F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45E2B-748F-705B-E1D8-25F0472BD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47814F-EFF7-1180-65FA-C9BC46756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A390-DB4E-39C3-74DE-7DA54DC41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89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separating h v l value</a:t>
            </a:r>
          </a:p>
          <a:p>
            <a:r>
              <a:rPr lang="en-US" dirty="0"/>
              <a:t>On age and income</a:t>
            </a:r>
          </a:p>
          <a:p>
            <a:r>
              <a:rPr lang="en-US" dirty="0"/>
              <a:t>H and V not separable, </a:t>
            </a:r>
          </a:p>
          <a:p>
            <a:r>
              <a:rPr lang="en-US" dirty="0"/>
              <a:t>But you can unlock a third feature, customer loyalty that allows one to separate.  </a:t>
            </a:r>
          </a:p>
          <a:p>
            <a:endParaRPr lang="en-US" dirty="0"/>
          </a:p>
          <a:p>
            <a:r>
              <a:rPr lang="en-US" dirty="0"/>
              <a:t>That is what the “kernel trick” </a:t>
            </a:r>
            <a:r>
              <a:rPr lang="en-US" dirty="0" err="1"/>
              <a:t>does.l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77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54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C6192-FBA6-155E-D338-C36D635ED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D495BD-8F66-394E-6046-F5B197396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A7DDB-C8A5-7D53-210D-1241BB492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29C2F-64B1-D4C8-2507-8497F6183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73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97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- high sales in one month depletes stock and you get a dip in sales the next month. </a:t>
            </a:r>
          </a:p>
          <a:p>
            <a:endParaRPr lang="en-US" dirty="0"/>
          </a:p>
          <a:p>
            <a:r>
              <a:rPr lang="en-US" dirty="0"/>
              <a:t>poor sales stimulates offers which spike sales the next month.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86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97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20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2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F13041AB-3BF3-7FB4-D4A3-BAD1D9F13A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409C9103-C2F1-8442-B10F-EB09A92BB4A3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070D623-C5FA-AC5B-5DA4-535D815923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189BD0DC-4D06-F9FF-4992-0F5204938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C29570E7-7BA5-B634-77DF-F63984A26E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727AE748-0D86-4B47-A587-11FEE7DA5947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6611E9B-8503-46B3-E323-BB79E17C4A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476F39B-4D0C-89B4-A202-6ACA3C104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9DFC766B-0154-C9F7-49EF-E4C981F42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1DBCAE43-E155-8B48-8F23-41263FB2341F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DEFB927-DE3D-5594-49EC-37F3526357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EDAD892E-63CE-8800-F644-792D8501CB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88DCBFC6-B91C-B05C-5431-341A8E27A5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C606AC52-7D53-FF47-B288-F9EF46140D50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DAE90E7-CA4C-7830-1006-370489194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E089834-892C-7745-6303-9DF69C8E7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3A95CD49-D940-8071-6ADA-CA4D16BD82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5D49430E-89FA-FF4C-86D6-C424457ECA31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D1D98191-28CE-A64E-7F68-E43CE6F757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76E65A00-19F1-FE70-E2A0-A9E08D44CB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0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75B13-F0FF-6B31-FC7A-38146F50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75CD0-C181-DDC2-D2F1-571E8A9F9B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19308-D18F-2B09-0027-9DE5562BF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A19C0-628D-F69A-1141-F8878121C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34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64.78 - 85.1x.62 = 12.02</a:t>
            </a:r>
          </a:p>
          <a:p>
            <a:endParaRPr lang="en-US" dirty="0"/>
          </a:p>
          <a:p>
            <a:r>
              <a:rPr lang="en-US" dirty="0"/>
              <a:t>Allows you to make a prediction for something you haven’t seen yet.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27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Advertising in different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7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prediction for a market that spends 10k on each</a:t>
            </a:r>
          </a:p>
          <a:p>
            <a:endParaRPr lang="en-US" dirty="0"/>
          </a:p>
          <a:p>
            <a:r>
              <a:rPr lang="en-US" dirty="0"/>
              <a:t>2.94 + 0.46+1.89 – 0.01 = 5.28 k units sold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63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equation???</a:t>
            </a:r>
          </a:p>
          <a:p>
            <a:r>
              <a:rPr lang="en-US" dirty="0"/>
              <a:t>What is the prediction for a market that spends 10k on each</a:t>
            </a:r>
          </a:p>
          <a:p>
            <a:endParaRPr lang="en-US" dirty="0"/>
          </a:p>
          <a:p>
            <a:r>
              <a:rPr lang="en-US" dirty="0"/>
              <a:t>2.94 + 0.46+1.89 – 0.01 = 5.28 k units sold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49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fit any model perfectly </a:t>
            </a:r>
          </a:p>
          <a:p>
            <a:endParaRPr lang="en-US" dirty="0"/>
          </a:p>
          <a:p>
            <a:r>
              <a:rPr lang="en-US" dirty="0"/>
              <a:t>Think about age vs performance…</a:t>
            </a:r>
          </a:p>
          <a:p>
            <a:r>
              <a:rPr lang="en-US" dirty="0"/>
              <a:t>Income vs. success…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4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3/12/25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7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3/12/25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4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3/12/25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1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3/12/25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35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3/12/25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27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3/12/25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1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3/12/25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C7800-B276-A64A-8AB0-19972C98F17B}" type="datetime1">
              <a:rPr lang="en-US" smtClean="0"/>
              <a:t>3/12/25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89452" y="1424337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158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3/12/25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3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3/12/25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3/12/25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3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3/12/25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24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3/12/25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3/12/25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3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3/12/25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7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png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linear_model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modules/generated/sklearn.linear_model.Ridge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prashant111/tutorial-time-series-forecasting-with-prophet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hyperlink" Target="http://www.google.com/url?sa=i&amp;rct=j&amp;q=&amp;esrc=s&amp;source=images&amp;cd=&amp;cad=rja&amp;uact=8&amp;ved=0CAcQjRw&amp;url=http://wiki.bethanycrane.com/perceptron&amp;ei=LqzkVK6YB8yaNvKJgeAN&amp;bvm=bv.85970519,d.eXY&amp;psig=AFQjCNFUlAtlA5kc8XTKXrCm0sqBjPX7hw&amp;ust=1424358759883375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0.png"/><Relationship Id="rId4" Type="http://schemas.openxmlformats.org/officeDocument/2006/relationships/image" Target="../media/image3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/>
          <a:lstStyle/>
          <a:p>
            <a:r>
              <a:rPr lang="en-US" dirty="0"/>
              <a:t>Topic 6 – Regression, Regularization,  and Other ML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0298" y="2105025"/>
            <a:ext cx="6400800" cy="1752600"/>
          </a:xfrm>
        </p:spPr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Spring 2025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Pin by Michael Hathaway on Tool Boxes | Mechanic life, Mechanic tool box,  Funny car memes">
            <a:extLst>
              <a:ext uri="{FF2B5EF4-FFF2-40B4-BE49-F238E27FC236}">
                <a16:creationId xmlns:a16="http://schemas.microsoft.com/office/drawing/2014/main" id="{C36B9D6F-7550-596D-5AAD-EC4A8A15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88" y="1470025"/>
            <a:ext cx="1977990" cy="268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3F8C-21E3-C477-8012-8BD45DB1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626" y="161880"/>
            <a:ext cx="8229600" cy="729214"/>
          </a:xfrm>
        </p:spPr>
        <p:txBody>
          <a:bodyPr/>
          <a:lstStyle/>
          <a:p>
            <a:r>
              <a:rPr lang="en-US" dirty="0"/>
              <a:t>Least Squares 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8E097-4E40-083A-A3A6-AB7CAD9D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4" y="1627335"/>
            <a:ext cx="8229600" cy="481420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FF0000"/>
                </a:solidFill>
              </a:rPr>
              <a:t>least squares regression line </a:t>
            </a:r>
            <a:r>
              <a:rPr lang="en-US" dirty="0"/>
              <a:t>is the line that minimizes the sum of the </a:t>
            </a:r>
            <a:r>
              <a:rPr lang="en-US" b="1" dirty="0"/>
              <a:t>squared</a:t>
            </a:r>
            <a:r>
              <a:rPr lang="en-US" dirty="0"/>
              <a:t> residuals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233CA-35D1-78FB-BCC9-2F174C27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48" y="104143"/>
            <a:ext cx="1952052" cy="152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BF491-6EB1-16C2-D463-DCFA9B57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85" y="2489783"/>
            <a:ext cx="2246923" cy="336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7A0628-D819-A10C-C392-2CC0DD016053}"/>
              </a:ext>
            </a:extLst>
          </p:cNvPr>
          <p:cNvSpPr txBox="1"/>
          <p:nvPr/>
        </p:nvSpPr>
        <p:spPr>
          <a:xfrm>
            <a:off x="5833209" y="2319530"/>
            <a:ext cx="2057400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Squares?  This makes sure errors don’t cancel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76F475-5B3A-2D5D-C19E-B43B3425A04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79878" y="4349298"/>
                <a:ext cx="5712070" cy="11631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sz="1800" kern="0" dirty="0"/>
                  <a:t>Regression functions mathematically find the line that minimizes sum of squared residuals</a:t>
                </a:r>
              </a:p>
              <a:p>
                <a:pPr>
                  <a:buClrTx/>
                </a:pPr>
                <a:r>
                  <a:rPr lang="en-US" sz="1800" kern="0" dirty="0"/>
                  <a:t>Return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76F475-5B3A-2D5D-C19E-B43B3425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9878" y="4349298"/>
                <a:ext cx="5712070" cy="1163147"/>
              </a:xfrm>
              <a:prstGeom prst="rect">
                <a:avLst/>
              </a:prstGeom>
              <a:blipFill>
                <a:blip r:embed="rId4"/>
                <a:stretch>
                  <a:fillRect l="-887" t="-2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BD67DA-4D0B-A143-B6FB-C5B8AD35F834}"/>
                  </a:ext>
                </a:extLst>
              </p:cNvPr>
              <p:cNvSpPr txBox="1"/>
              <p:nvPr/>
            </p:nvSpPr>
            <p:spPr>
              <a:xfrm>
                <a:off x="3123043" y="5823102"/>
                <a:ext cx="22472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=64.78 − 0.62</m:t>
                    </m:r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X</a:t>
                </a:r>
                <a:endParaRPr lang="en-U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BD67DA-4D0B-A143-B6FB-C5B8AD35F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043" y="5823102"/>
                <a:ext cx="2247282" cy="307777"/>
              </a:xfrm>
              <a:prstGeom prst="rect">
                <a:avLst/>
              </a:prstGeom>
              <a:blipFill>
                <a:blip r:embed="rId5"/>
                <a:stretch>
                  <a:fillRect l="-3371" t="-24000" r="-6180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6F79F6-04C3-898D-9E76-575564338C25}"/>
                  </a:ext>
                </a:extLst>
              </p:cNvPr>
              <p:cNvSpPr txBox="1"/>
              <p:nvPr/>
            </p:nvSpPr>
            <p:spPr>
              <a:xfrm>
                <a:off x="3633849" y="6130879"/>
                <a:ext cx="523670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6F79F6-04C3-898D-9E76-575564338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849" y="6130879"/>
                <a:ext cx="523670" cy="416845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6A095-03DE-0D69-7EB3-C97C8B92E16B}"/>
                  </a:ext>
                </a:extLst>
              </p:cNvPr>
              <p:cNvSpPr txBox="1"/>
              <p:nvPr/>
            </p:nvSpPr>
            <p:spPr>
              <a:xfrm>
                <a:off x="4668325" y="6130878"/>
                <a:ext cx="517706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6A095-03DE-0D69-7EB3-C97C8B92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325" y="6130878"/>
                <a:ext cx="517706" cy="416845"/>
              </a:xfrm>
              <a:prstGeom prst="rect">
                <a:avLst/>
              </a:prstGeom>
              <a:blipFill>
                <a:blip r:embed="rId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DBA877C-F388-511F-31A8-4F90CF01E79A}"/>
              </a:ext>
            </a:extLst>
          </p:cNvPr>
          <p:cNvSpPr txBox="1"/>
          <p:nvPr/>
        </p:nvSpPr>
        <p:spPr>
          <a:xfrm>
            <a:off x="2694821" y="3218370"/>
            <a:ext cx="271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aka: 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39699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7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28E6-2FD9-D737-E2E3-A25ED920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MLR: Advertising Data Example</a:t>
            </a:r>
          </a:p>
        </p:txBody>
      </p:sp>
      <p:pic>
        <p:nvPicPr>
          <p:cNvPr id="6" name="Content Placeholder 5" descr="A table with numbers and a couple of speech bubbles&#10;&#10;Description automatically generated">
            <a:extLst>
              <a:ext uri="{FF2B5EF4-FFF2-40B4-BE49-F238E27FC236}">
                <a16:creationId xmlns:a16="http://schemas.microsoft.com/office/drawing/2014/main" id="{D4C443AD-48E4-D94A-140A-FA51D8256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034" y="1343807"/>
            <a:ext cx="7208321" cy="38878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F21C0-B296-CEBA-835A-D2D0E6047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96F5-4053-85E3-1993-085C6B81FEE8}"/>
              </a:ext>
            </a:extLst>
          </p:cNvPr>
          <p:cNvSpPr txBox="1"/>
          <p:nvPr/>
        </p:nvSpPr>
        <p:spPr>
          <a:xfrm>
            <a:off x="6662057" y="6613753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Courtesy: Harvard IASC CS109A </a:t>
            </a:r>
            <a:r>
              <a:rPr lang="en-US" sz="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Protopapas</a:t>
            </a:r>
            <a:endParaRPr 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CFA71-6938-FE49-C840-2A0B8BE0DE8D}"/>
              </a:ext>
            </a:extLst>
          </p:cNvPr>
          <p:cNvSpPr txBox="1"/>
          <p:nvPr/>
        </p:nvSpPr>
        <p:spPr>
          <a:xfrm>
            <a:off x="3022954" y="5514193"/>
            <a:ext cx="309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X: thousands of $$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Y: thousands of units sold</a:t>
            </a:r>
          </a:p>
        </p:txBody>
      </p:sp>
    </p:spTree>
    <p:extLst>
      <p:ext uri="{BB962C8B-B14F-4D97-AF65-F5344CB8AC3E}">
        <p14:creationId xmlns:p14="http://schemas.microsoft.com/office/powerpoint/2010/main" val="421701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A29CC1-4E79-CF07-F91D-D6E06E1D8B94}"/>
              </a:ext>
            </a:extLst>
          </p:cNvPr>
          <p:cNvSpPr txBox="1"/>
          <p:nvPr/>
        </p:nvSpPr>
        <p:spPr>
          <a:xfrm>
            <a:off x="2720684" y="2663784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E917D-E3EB-D28E-F9FF-AC10FA79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Example – Advertising v Sales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E3224-BA22-1B87-8BCA-1DB2A399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7" y="865739"/>
            <a:ext cx="7145481" cy="3619750"/>
          </a:xfrm>
          <a:prstGeom prst="rect">
            <a:avLst/>
          </a:prstGeom>
        </p:spPr>
      </p:pic>
      <p:pic>
        <p:nvPicPr>
          <p:cNvPr id="10" name="Content Placeholder 9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8234F8F5-D83B-9F63-0583-435940B46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87436" y="883764"/>
            <a:ext cx="2369127" cy="3641142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E74A27-64E7-9BC1-3821-86137777EFF7}"/>
              </a:ext>
            </a:extLst>
          </p:cNvPr>
          <p:cNvSpPr txBox="1">
            <a:spLocks/>
          </p:cNvSpPr>
          <p:nvPr/>
        </p:nvSpPr>
        <p:spPr bwMode="auto">
          <a:xfrm>
            <a:off x="326591" y="4844025"/>
            <a:ext cx="4120716" cy="177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sz="1400" kern="0" dirty="0"/>
              <a:t>Is there a relationship between advertising and sales?</a:t>
            </a:r>
          </a:p>
          <a:p>
            <a:pPr>
              <a:buClrTx/>
            </a:pPr>
            <a:r>
              <a:rPr lang="en-US" sz="1400" kern="0" dirty="0"/>
              <a:t>How strong is the relationship between different types of advertising and sales?</a:t>
            </a:r>
          </a:p>
          <a:p>
            <a:pPr>
              <a:buClrTx/>
            </a:pPr>
            <a:r>
              <a:rPr lang="en-US" sz="1400" kern="0" dirty="0"/>
              <a:t>How accurately can we predict future sales?</a:t>
            </a:r>
          </a:p>
          <a:p>
            <a:pPr>
              <a:buClrTx/>
            </a:pPr>
            <a:r>
              <a:rPr lang="en-US" sz="1400" kern="0" dirty="0"/>
              <a:t>Which media has the strongest connection to sales</a:t>
            </a:r>
          </a:p>
          <a:p>
            <a:pPr>
              <a:buClrTx/>
            </a:pPr>
            <a:endParaRPr lang="en-US" sz="1400" kern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864786-63C5-4104-93AE-73460B418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22" y="969064"/>
            <a:ext cx="7496769" cy="3797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7691D-3C50-2C5A-1B8E-9E3FE1C9A3E8}"/>
              </a:ext>
            </a:extLst>
          </p:cNvPr>
          <p:cNvSpPr txBox="1"/>
          <p:nvPr/>
        </p:nvSpPr>
        <p:spPr>
          <a:xfrm>
            <a:off x="4919869" y="4520548"/>
            <a:ext cx="319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4070B-66D7-072B-89C9-AAEE90C486EC}"/>
              </a:ext>
            </a:extLst>
          </p:cNvPr>
          <p:cNvSpPr txBox="1"/>
          <p:nvPr/>
        </p:nvSpPr>
        <p:spPr>
          <a:xfrm rot="16200000">
            <a:off x="379859" y="2166688"/>
            <a:ext cx="8290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 units sold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135E9B-9D2F-07F5-CD6A-872E1F12F10C}"/>
              </a:ext>
            </a:extLst>
          </p:cNvPr>
          <p:cNvSpPr txBox="1">
            <a:spLocks/>
          </p:cNvSpPr>
          <p:nvPr/>
        </p:nvSpPr>
        <p:spPr bwMode="auto">
          <a:xfrm>
            <a:off x="4447306" y="5357771"/>
            <a:ext cx="4120716" cy="75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sz="1400" kern="0" dirty="0"/>
              <a:t>Can do a simple regression for each one, or combine them into a multiple regression</a:t>
            </a:r>
          </a:p>
        </p:txBody>
      </p:sp>
    </p:spTree>
    <p:extLst>
      <p:ext uri="{BB962C8B-B14F-4D97-AF65-F5344CB8AC3E}">
        <p14:creationId xmlns:p14="http://schemas.microsoft.com/office/powerpoint/2010/main" val="311829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5ABD-0D7C-DE78-E0D8-9E4A861E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0771"/>
            <a:ext cx="8229600" cy="729214"/>
          </a:xfrm>
        </p:spPr>
        <p:txBody>
          <a:bodyPr/>
          <a:lstStyle/>
          <a:p>
            <a:r>
              <a:rPr lang="en-US" dirty="0"/>
              <a:t>Multiple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3CAE5-C327-6A84-6D6C-EAD1E5B5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68443"/>
            <a:ext cx="7587762" cy="1325647"/>
          </a:xfrm>
        </p:spPr>
        <p:txBody>
          <a:bodyPr/>
          <a:lstStyle/>
          <a:p>
            <a:r>
              <a:rPr lang="en-US" dirty="0"/>
              <a:t>Our regression line equation defines the relationship between the random variables: </a:t>
            </a:r>
          </a:p>
          <a:p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C09201-0C42-C869-8D13-DAD3465CAC66}"/>
                  </a:ext>
                </a:extLst>
              </p:cNvPr>
              <p:cNvSpPr txBox="1"/>
              <p:nvPr/>
            </p:nvSpPr>
            <p:spPr>
              <a:xfrm>
                <a:off x="1978629" y="1862611"/>
                <a:ext cx="51867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r>
                  <a:rPr lang="en-US" sz="2800" dirty="0"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2800" dirty="0"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+ …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C09201-0C42-C869-8D13-DAD3465C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629" y="1862611"/>
                <a:ext cx="5186741" cy="430887"/>
              </a:xfrm>
              <a:prstGeom prst="rect">
                <a:avLst/>
              </a:prstGeom>
              <a:blipFill>
                <a:blip r:embed="rId3"/>
                <a:stretch>
                  <a:fillRect l="-2696" t="-28571" r="-3431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517DD3-574E-FD9B-CD9A-3C62296152B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764927" y="2853899"/>
                <a:ext cx="3257500" cy="237755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ClrTx/>
                  <a:buNone/>
                </a:pPr>
                <a:r>
                  <a:rPr lang="en-US" kern="0" dirty="0"/>
                  <a:t>Advertising = 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x TV +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kern="0" dirty="0"/>
                  <a:t> x radio +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kern="0" dirty="0"/>
                  <a:t> x newspaper </a:t>
                </a:r>
              </a:p>
              <a:p>
                <a:pPr marL="0" indent="0">
                  <a:buClrTx/>
                  <a:buNone/>
                </a:pPr>
                <a:endParaRPr lang="en-US" kern="0" dirty="0"/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</a:p>
              <a:p>
                <a:pPr>
                  <a:buClrTx/>
                </a:pPr>
                <a:endParaRPr lang="en-US" kern="0" dirty="0"/>
              </a:p>
              <a:p>
                <a:pPr>
                  <a:buClrTx/>
                </a:pPr>
                <a:endParaRPr lang="en-US" kern="0" dirty="0"/>
              </a:p>
              <a:p>
                <a:pPr marL="342900" lvl="1" indent="0">
                  <a:buClrTx/>
                  <a:buFontTx/>
                  <a:buNone/>
                </a:pPr>
                <a:endParaRPr lang="en-US" kern="0" dirty="0"/>
              </a:p>
              <a:p>
                <a:pPr marL="0" indent="0">
                  <a:buClrTx/>
                  <a:buFontTx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517DD3-574E-FD9B-CD9A-3C622961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4927" y="2853899"/>
                <a:ext cx="3257500" cy="2377556"/>
              </a:xfrm>
              <a:prstGeom prst="rect">
                <a:avLst/>
              </a:prstGeom>
              <a:blipFill>
                <a:blip r:embed="rId4"/>
                <a:stretch>
                  <a:fillRect l="-1938" t="-10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E16817-9C96-8E64-07B3-0B73E068A857}"/>
              </a:ext>
            </a:extLst>
          </p:cNvPr>
          <p:cNvSpPr txBox="1">
            <a:spLocks/>
          </p:cNvSpPr>
          <p:nvPr/>
        </p:nvSpPr>
        <p:spPr bwMode="auto">
          <a:xfrm>
            <a:off x="1366278" y="5399383"/>
            <a:ext cx="6228053" cy="4255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sz="1800" kern="0" dirty="0"/>
              <a:t>Sales = 2.94 + 0.04  TV + 0.18 radio + 0.01 newspaper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07B6B1-9ED2-4669-08F9-644B566272E3}"/>
                  </a:ext>
                </a:extLst>
              </p:cNvPr>
              <p:cNvSpPr txBox="1"/>
              <p:nvPr/>
            </p:nvSpPr>
            <p:spPr>
              <a:xfrm>
                <a:off x="2241257" y="5824951"/>
                <a:ext cx="523670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07B6B1-9ED2-4669-08F9-644B56627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257" y="5824951"/>
                <a:ext cx="523670" cy="416845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B5DB17-970A-6BF6-33FE-42CBBB7A8E81}"/>
                  </a:ext>
                </a:extLst>
              </p:cNvPr>
              <p:cNvSpPr txBox="1"/>
              <p:nvPr/>
            </p:nvSpPr>
            <p:spPr>
              <a:xfrm>
                <a:off x="3066526" y="5824950"/>
                <a:ext cx="517706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B5DB17-970A-6BF6-33FE-42CBBB7A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26" y="5824950"/>
                <a:ext cx="517706" cy="416845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626D7-3C88-11DD-00F7-00763F65ED24}"/>
                  </a:ext>
                </a:extLst>
              </p:cNvPr>
              <p:cNvSpPr txBox="1"/>
              <p:nvPr/>
            </p:nvSpPr>
            <p:spPr>
              <a:xfrm>
                <a:off x="4160564" y="5824951"/>
                <a:ext cx="523670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626D7-3C88-11DD-00F7-00763F65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564" y="5824951"/>
                <a:ext cx="523670" cy="416845"/>
              </a:xfrm>
              <a:prstGeom prst="rect">
                <a:avLst/>
              </a:prstGeom>
              <a:blipFill>
                <a:blip r:embed="rId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FB2674-69CF-D0FF-CD3D-7E237B1311DF}"/>
                  </a:ext>
                </a:extLst>
              </p:cNvPr>
              <p:cNvSpPr txBox="1"/>
              <p:nvPr/>
            </p:nvSpPr>
            <p:spPr>
              <a:xfrm>
                <a:off x="5432050" y="5824950"/>
                <a:ext cx="523670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FB2674-69CF-D0FF-CD3D-7E237B131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50" y="5824950"/>
                <a:ext cx="523670" cy="416845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47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uiExpand="1" build="p" animBg="1"/>
      <p:bldP spid="5" grpId="0" animBg="1"/>
      <p:bldP spid="5" grpId="1" animBg="1"/>
      <p:bldP spid="6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1B0A-66FA-5911-0A87-67394D0E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Linear Regression -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363C-4856-54B8-5006-D4BCC5586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18E4F1-7650-50AE-FC95-71051E7BDC20}"/>
                  </a:ext>
                </a:extLst>
              </p:cNvPr>
              <p:cNvSpPr txBox="1"/>
              <p:nvPr/>
            </p:nvSpPr>
            <p:spPr>
              <a:xfrm>
                <a:off x="1565760" y="1081697"/>
                <a:ext cx="7255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18E4F1-7650-50AE-FC95-71051E7BD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760" y="1081697"/>
                <a:ext cx="725520" cy="584775"/>
              </a:xfrm>
              <a:prstGeom prst="rect">
                <a:avLst/>
              </a:prstGeom>
              <a:blipFill>
                <a:blip r:embed="rId2"/>
                <a:stretch>
                  <a:fillRect l="-5172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9786C1-9286-B847-7D4F-E66F4C569684}"/>
              </a:ext>
            </a:extLst>
          </p:cNvPr>
          <p:cNvSpPr/>
          <p:nvPr/>
        </p:nvSpPr>
        <p:spPr bwMode="auto">
          <a:xfrm>
            <a:off x="2458190" y="1081697"/>
            <a:ext cx="5545775" cy="453857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Intercept: The value of Y when all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516EEFC-6EBE-EA89-0965-E90A8C714E68}"/>
                  </a:ext>
                </a:extLst>
              </p:cNvPr>
              <p:cNvSpPr/>
              <p:nvPr/>
            </p:nvSpPr>
            <p:spPr bwMode="auto">
              <a:xfrm>
                <a:off x="2458192" y="1764915"/>
                <a:ext cx="5545774" cy="678651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buNone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Slope: For each unit increase (decrease) in feature </a:t>
                </a:r>
                <a:r>
                  <a:rPr lang="en-US" sz="18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</a:t>
                </a: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Y will increase by the amount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516EEFC-6EBE-EA89-0965-E90A8C714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8192" y="1764915"/>
                <a:ext cx="5545774" cy="678651"/>
              </a:xfrm>
              <a:prstGeom prst="roundRect">
                <a:avLst/>
              </a:prstGeom>
              <a:blipFill>
                <a:blip r:embed="rId3"/>
                <a:stretch>
                  <a:fillRect l="-228" b="-1296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6E0362-4691-BDB2-6D35-CC2ED677100A}"/>
              </a:ext>
            </a:extLst>
          </p:cNvPr>
          <p:cNvSpPr/>
          <p:nvPr/>
        </p:nvSpPr>
        <p:spPr bwMode="auto">
          <a:xfrm>
            <a:off x="2458189" y="4849792"/>
            <a:ext cx="5545773" cy="67865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Percent variance explained by regression (between 0 and 1)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565EBE-9FB1-9CD6-76A5-E10323B7D991}"/>
              </a:ext>
            </a:extLst>
          </p:cNvPr>
          <p:cNvSpPr/>
          <p:nvPr/>
        </p:nvSpPr>
        <p:spPr bwMode="auto">
          <a:xfrm>
            <a:off x="2458191" y="2696531"/>
            <a:ext cx="5545775" cy="67865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standard deviations this value is away from zero, a measure of importance or significance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03D5390-F501-E4D0-E1CD-64EED7DA8217}"/>
              </a:ext>
            </a:extLst>
          </p:cNvPr>
          <p:cNvSpPr/>
          <p:nvPr/>
        </p:nvSpPr>
        <p:spPr bwMode="auto">
          <a:xfrm>
            <a:off x="2458190" y="3529561"/>
            <a:ext cx="5545772" cy="100659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 of seeing this result if there is really no effect.  Low p-value (p&lt;0.05) means evidence of significance.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61260F-0373-1B01-60E8-A6DC81216884}"/>
                  </a:ext>
                </a:extLst>
              </p:cNvPr>
              <p:cNvSpPr txBox="1"/>
              <p:nvPr/>
            </p:nvSpPr>
            <p:spPr>
              <a:xfrm>
                <a:off x="1594293" y="1781683"/>
                <a:ext cx="6684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61260F-0373-1B01-60E8-A6DC8121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93" y="1781683"/>
                <a:ext cx="668453" cy="584775"/>
              </a:xfrm>
              <a:prstGeom prst="rect">
                <a:avLst/>
              </a:prstGeom>
              <a:blipFill>
                <a:blip r:embed="rId4"/>
                <a:stretch>
                  <a:fillRect l="-370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DCEE1DC-48AB-C6DD-278D-841549767B69}"/>
              </a:ext>
            </a:extLst>
          </p:cNvPr>
          <p:cNvSpPr txBox="1"/>
          <p:nvPr/>
        </p:nvSpPr>
        <p:spPr>
          <a:xfrm>
            <a:off x="1177769" y="2865964"/>
            <a:ext cx="12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t-statistic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CEB7-2202-775B-4D87-07EF79D4F06C}"/>
              </a:ext>
            </a:extLst>
          </p:cNvPr>
          <p:cNvSpPr txBox="1"/>
          <p:nvPr/>
        </p:nvSpPr>
        <p:spPr>
          <a:xfrm>
            <a:off x="1254265" y="3765580"/>
            <a:ext cx="1008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P-value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BB966D-3A58-DCFE-6A06-88BAFFFD10B8}"/>
              </a:ext>
            </a:extLst>
          </p:cNvPr>
          <p:cNvSpPr txBox="1"/>
          <p:nvPr/>
        </p:nvSpPr>
        <p:spPr>
          <a:xfrm>
            <a:off x="1715989" y="4866189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sz="2000" i="1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5FE8-6E61-F9A9-2761-87DD77A6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32794"/>
            <a:ext cx="8229600" cy="729214"/>
          </a:xfrm>
        </p:spPr>
        <p:txBody>
          <a:bodyPr/>
          <a:lstStyle/>
          <a:p>
            <a:r>
              <a:rPr lang="en-US" dirty="0"/>
              <a:t>Regression output -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3686E-28F7-CCC1-DA0C-B03EB64A0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D06171-EF50-3ABA-18D3-A657B5488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168" y="1745829"/>
            <a:ext cx="6644186" cy="4232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EF47F-659B-BC5F-9531-51D9A9343C3A}"/>
              </a:ext>
            </a:extLst>
          </p:cNvPr>
          <p:cNvSpPr txBox="1"/>
          <p:nvPr/>
        </p:nvSpPr>
        <p:spPr>
          <a:xfrm>
            <a:off x="3357564" y="616930"/>
            <a:ext cx="258275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</a:t>
            </a:r>
            <a:r>
              <a:rPr lang="en-US" sz="20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statsmodels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0E50D-393C-FA5C-4B05-F91999FE885E}"/>
              </a:ext>
            </a:extLst>
          </p:cNvPr>
          <p:cNvSpPr txBox="1"/>
          <p:nvPr/>
        </p:nvSpPr>
        <p:spPr>
          <a:xfrm>
            <a:off x="1677617" y="6217464"/>
            <a:ext cx="5788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.fit and .predict just like any other model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03C013-3519-4367-BFA2-15AE775983F4}"/>
              </a:ext>
            </a:extLst>
          </p:cNvPr>
          <p:cNvSpPr/>
          <p:nvPr/>
        </p:nvSpPr>
        <p:spPr bwMode="auto">
          <a:xfrm>
            <a:off x="539015" y="3985353"/>
            <a:ext cx="4668252" cy="1068404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BF2A1-AA44-D2CA-5078-E57CE319EE40}"/>
              </a:ext>
            </a:extLst>
          </p:cNvPr>
          <p:cNvSpPr txBox="1"/>
          <p:nvPr/>
        </p:nvSpPr>
        <p:spPr>
          <a:xfrm>
            <a:off x="6805354" y="4763267"/>
            <a:ext cx="213360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t-stat and the p-value tell us which features are most important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D5C76-4F0E-B14D-236B-32CD190190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50105" y="4731422"/>
            <a:ext cx="2955249" cy="493758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BDE12-2BDE-25E4-12BE-5FA1842B5E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02568" y="4378138"/>
            <a:ext cx="2060588" cy="841245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C04470-CB93-A6A8-2CC4-B2214C15EC7E}"/>
              </a:ext>
            </a:extLst>
          </p:cNvPr>
          <p:cNvSpPr/>
          <p:nvPr/>
        </p:nvSpPr>
        <p:spPr bwMode="auto">
          <a:xfrm>
            <a:off x="3483261" y="2441253"/>
            <a:ext cx="3069939" cy="425722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6D686-A9CB-47CE-BC01-667EFF21F330}"/>
              </a:ext>
            </a:extLst>
          </p:cNvPr>
          <p:cNvSpPr txBox="1"/>
          <p:nvPr/>
        </p:nvSpPr>
        <p:spPr>
          <a:xfrm>
            <a:off x="6774581" y="1841944"/>
            <a:ext cx="204216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good is the model? You might be familiar with these but..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9DE113-76C5-CB7D-E0B1-5F4A292B1A62}"/>
              </a:ext>
            </a:extLst>
          </p:cNvPr>
          <p:cNvSpPr txBox="1"/>
          <p:nvPr/>
        </p:nvSpPr>
        <p:spPr>
          <a:xfrm>
            <a:off x="6774581" y="2996237"/>
            <a:ext cx="2042160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Adjusted R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measures on the training set 😮</a:t>
            </a:r>
          </a:p>
        </p:txBody>
      </p:sp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5B2C10F4-B136-6113-FE08-A728BA15C2C1}"/>
              </a:ext>
            </a:extLst>
          </p:cNvPr>
          <p:cNvSpPr/>
          <p:nvPr/>
        </p:nvSpPr>
        <p:spPr bwMode="auto">
          <a:xfrm>
            <a:off x="807522" y="5219383"/>
            <a:ext cx="5520047" cy="573710"/>
          </a:xfrm>
          <a:prstGeom prst="noSmoking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5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7" grpId="1" animBg="1"/>
      <p:bldP spid="18" grpId="0" animBg="1"/>
      <p:bldP spid="2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C3B7-14B2-31C2-638B-FC32620E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-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1BD36-1429-D7A8-FB97-1B331412F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simple way to balance complexity and performance in linear regression…</a:t>
            </a:r>
          </a:p>
          <a:p>
            <a:pPr lvl="1"/>
            <a:r>
              <a:rPr lang="en-US" dirty="0"/>
              <a:t>Simply remove the features that have significance p&lt;0.05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91841-E175-13BB-04C0-311F673B42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F569CE-8FD3-7127-0E41-589A6065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25264" y="2153333"/>
            <a:ext cx="6644186" cy="423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E6F9DF-6228-2460-7422-59C8C3821743}"/>
              </a:ext>
            </a:extLst>
          </p:cNvPr>
          <p:cNvSpPr/>
          <p:nvPr/>
        </p:nvSpPr>
        <p:spPr bwMode="auto">
          <a:xfrm>
            <a:off x="1503111" y="4392857"/>
            <a:ext cx="4668252" cy="1068404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9857C9-0D8E-C19B-FBEB-F8899F9B06F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65304" y="5317435"/>
            <a:ext cx="2104146" cy="315249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F2CB09-9299-C40B-D89F-F7AD8D0F5A86}"/>
              </a:ext>
            </a:extLst>
          </p:cNvPr>
          <p:cNvSpPr txBox="1"/>
          <p:nvPr/>
        </p:nvSpPr>
        <p:spPr>
          <a:xfrm>
            <a:off x="7808399" y="5508207"/>
            <a:ext cx="1246149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and refit</a:t>
            </a:r>
          </a:p>
        </p:txBody>
      </p:sp>
    </p:spTree>
    <p:extLst>
      <p:ext uri="{BB962C8B-B14F-4D97-AF65-F5344CB8AC3E}">
        <p14:creationId xmlns:p14="http://schemas.microsoft.com/office/powerpoint/2010/main" val="160508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AB67-9D16-ECBD-D948-A39913CE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Regression:</a:t>
            </a:r>
            <a:br>
              <a:rPr lang="en-US" dirty="0"/>
            </a:br>
            <a:r>
              <a:rPr lang="en-US" dirty="0"/>
              <a:t>Non-linear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8C380-EC28-CBD1-3208-6F4AF0D3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108731" cy="729214"/>
          </a:xfrm>
        </p:spPr>
        <p:txBody>
          <a:bodyPr/>
          <a:lstStyle/>
          <a:p>
            <a:r>
              <a:rPr lang="en-US" dirty="0"/>
              <a:t>Linear regression is, um, </a:t>
            </a:r>
            <a:r>
              <a:rPr lang="en-US" i="1" dirty="0"/>
              <a:t>linear</a:t>
            </a:r>
            <a:r>
              <a:rPr lang="en-US" dirty="0"/>
              <a:t> in the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DBE2C-8B49-3FBF-1CCD-92C10BFD3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2CADF552-CE90-E470-F23D-3BE596E0EC67}"/>
                  </a:ext>
                </a:extLst>
              </p:cNvPr>
              <p:cNvSpPr txBox="1"/>
              <p:nvPr/>
            </p:nvSpPr>
            <p:spPr bwMode="auto">
              <a:xfrm>
                <a:off x="1317009" y="1781830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2CADF552-CE90-E470-F23D-3BE596E0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7009" y="1781830"/>
                <a:ext cx="6215063" cy="652463"/>
              </a:xfrm>
              <a:prstGeom prst="rect">
                <a:avLst/>
              </a:prstGeom>
              <a:blipFill>
                <a:blip r:embed="rId3"/>
                <a:stretch>
                  <a:fillRect l="-2037" t="-9615" b="-384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741D8E-D0C8-C94B-41A2-35C76F568BE9}"/>
              </a:ext>
            </a:extLst>
          </p:cNvPr>
          <p:cNvSpPr txBox="1">
            <a:spLocks/>
          </p:cNvSpPr>
          <p:nvPr/>
        </p:nvSpPr>
        <p:spPr bwMode="auto">
          <a:xfrm>
            <a:off x="457198" y="2471820"/>
            <a:ext cx="8108731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But maybe you have seen through exploratory analysis that the relationship does not seem to be linear</a:t>
            </a:r>
          </a:p>
          <a:p>
            <a:pPr>
              <a:buClrTx/>
            </a:pPr>
            <a:endParaRPr lang="en-US" kern="0" dirty="0"/>
          </a:p>
          <a:p>
            <a:pPr>
              <a:buClrTx/>
            </a:pPr>
            <a:r>
              <a:rPr lang="en-US" kern="0" dirty="0"/>
              <a:t>One “trick” to do this, is to keep a linear model, but transform the predictor:</a:t>
            </a:r>
          </a:p>
          <a:p>
            <a:pPr lvl="1">
              <a:buClrTx/>
            </a:pPr>
            <a:r>
              <a:rPr lang="en-US" kern="0" dirty="0"/>
              <a:t>Logarithmic</a:t>
            </a:r>
          </a:p>
          <a:p>
            <a:pPr lvl="1">
              <a:buClrTx/>
            </a:pPr>
            <a:r>
              <a:rPr lang="en-US" kern="0" dirty="0"/>
              <a:t>Square or other polynomial</a:t>
            </a:r>
          </a:p>
          <a:p>
            <a:pPr marL="0" indent="0">
              <a:buClrTx/>
              <a:buNone/>
            </a:pPr>
            <a:endParaRPr lang="en-US" kern="0" dirty="0"/>
          </a:p>
          <a:p>
            <a:pPr>
              <a:buClrTx/>
            </a:pPr>
            <a:endParaRPr lang="en-US" kern="0" dirty="0"/>
          </a:p>
          <a:p>
            <a:pPr>
              <a:buClrTx/>
            </a:pP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D10506D-3E7A-DC96-4A10-90DE25FF9B2B}"/>
                  </a:ext>
                </a:extLst>
              </p:cNvPr>
              <p:cNvSpPr txBox="1"/>
              <p:nvPr/>
            </p:nvSpPr>
            <p:spPr bwMode="auto">
              <a:xfrm>
                <a:off x="1091107" y="5033619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>
                  <a:buNone/>
                </a:pPr>
                <a:r>
                  <a:rPr lang="en-US" sz="2800" i="1" dirty="0">
                    <a:solidFill>
                      <a:srgbClr val="000000"/>
                    </a:solidFill>
                  </a:rPr>
                  <a:t>f </a:t>
                </a:r>
                <a:r>
                  <a:rPr lang="en-US" sz="2800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D10506D-3E7A-DC96-4A10-90DE25FF9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1107" y="5033619"/>
                <a:ext cx="6215063" cy="652463"/>
              </a:xfrm>
              <a:prstGeom prst="rect">
                <a:avLst/>
              </a:prstGeom>
              <a:blipFill>
                <a:blip r:embed="rId4"/>
                <a:stretch>
                  <a:fillRect l="-1222" t="-1538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46FE5F-BB92-4B4E-8C86-B17E7E296588}"/>
              </a:ext>
            </a:extLst>
          </p:cNvPr>
          <p:cNvSpPr txBox="1"/>
          <p:nvPr/>
        </p:nvSpPr>
        <p:spPr>
          <a:xfrm>
            <a:off x="930137" y="5716799"/>
            <a:ext cx="728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adds complexity to the model and may cause overfitting…</a:t>
            </a:r>
          </a:p>
        </p:txBody>
      </p:sp>
    </p:spTree>
    <p:extLst>
      <p:ext uri="{BB962C8B-B14F-4D97-AF65-F5344CB8AC3E}">
        <p14:creationId xmlns:p14="http://schemas.microsoft.com/office/powerpoint/2010/main" val="68443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1AE-8E89-2724-97EA-6F151A6F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10" y="46937"/>
            <a:ext cx="7673546" cy="428339"/>
          </a:xfrm>
        </p:spPr>
        <p:txBody>
          <a:bodyPr/>
          <a:lstStyle/>
          <a:p>
            <a:r>
              <a:rPr lang="en-US" dirty="0"/>
              <a:t>Add polynomials where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04023-9754-A941-4E4C-7EB60236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9" y="545918"/>
            <a:ext cx="8229600" cy="4814202"/>
          </a:xfrm>
        </p:spPr>
        <p:txBody>
          <a:bodyPr/>
          <a:lstStyle/>
          <a:p>
            <a:r>
              <a:rPr lang="en-US" dirty="0"/>
              <a:t>English Premier Soccer Data</a:t>
            </a:r>
          </a:p>
          <a:p>
            <a:r>
              <a:rPr lang="en-US" dirty="0"/>
              <a:t>Market Value vs. Age…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7B03B-23F1-78D3-16F8-E8BC1E14D0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D58AD3-C426-B549-4F7B-10C8CDAE5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983" y="1387455"/>
            <a:ext cx="3252273" cy="26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BB014F5-04CF-CD22-F525-969A0D1DC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533" y="4324865"/>
            <a:ext cx="3145542" cy="253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A7646C0-EC79-460E-CD79-AB056469E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1" y="1387455"/>
            <a:ext cx="3145541" cy="253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79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BA93-E2C3-6780-DBFF-0BE68D5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95AD-8B1D-5489-436C-5485A709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Linear regression model assumes that all effects are independent and linear</a:t>
            </a:r>
          </a:p>
          <a:p>
            <a:pPr lvl="1"/>
            <a:r>
              <a:rPr lang="en-US" dirty="0"/>
              <a:t>The effect of one feature does not depend on the value of another</a:t>
            </a:r>
          </a:p>
          <a:p>
            <a:pPr lvl="1"/>
            <a:endParaRPr lang="en-US" dirty="0"/>
          </a:p>
          <a:p>
            <a:r>
              <a:rPr lang="en-US" dirty="0"/>
              <a:t>Not always true!  </a:t>
            </a:r>
          </a:p>
          <a:p>
            <a:endParaRPr lang="en-US" dirty="0"/>
          </a:p>
          <a:p>
            <a:r>
              <a:rPr lang="en-US" dirty="0"/>
              <a:t>Interaction terms can account for these dependencies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F379-3BDF-22CF-94E8-6AD7AB1F8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5B137E0A-EC4F-E012-30DD-A0DB9C345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51286"/>
            <a:ext cx="7772400" cy="1571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464DC-3165-EF92-C934-58F88BA6A119}"/>
              </a:ext>
            </a:extLst>
          </p:cNvPr>
          <p:cNvSpPr txBox="1"/>
          <p:nvPr/>
        </p:nvSpPr>
        <p:spPr>
          <a:xfrm>
            <a:off x="2422566" y="3621974"/>
            <a:ext cx="3621974" cy="27315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ad[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TV_Radio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]=ad[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"TV"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]*ad[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"radio"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D2AFE5-AA18-0E5F-AFAC-D7D41AC63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0" y="5545881"/>
            <a:ext cx="5232400" cy="36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F0BD86-E889-5031-6DF3-4B5BB3421F9B}"/>
              </a:ext>
            </a:extLst>
          </p:cNvPr>
          <p:cNvSpPr txBox="1"/>
          <p:nvPr/>
        </p:nvSpPr>
        <p:spPr>
          <a:xfrm>
            <a:off x="531350" y="6142199"/>
            <a:ext cx="7926850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careful, adding interactions can really explode your feature space</a:t>
            </a:r>
          </a:p>
        </p:txBody>
      </p:sp>
    </p:spTree>
    <p:extLst>
      <p:ext uri="{BB962C8B-B14F-4D97-AF65-F5344CB8AC3E}">
        <p14:creationId xmlns:p14="http://schemas.microsoft.com/office/powerpoint/2010/main" val="94482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215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83306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2F3C3-4545-D7AD-A065-A8CDA18A3B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66B368-84EB-C1C7-B206-DDC29D4C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72" y="136525"/>
            <a:ext cx="4457428" cy="35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38ED2FE-E22F-7F9C-0901-DBEA71E3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45593"/>
            <a:ext cx="7772400" cy="3175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37C6B-DCBD-E690-64F8-1B5C8ACA619A}"/>
              </a:ext>
            </a:extLst>
          </p:cNvPr>
          <p:cNvSpPr txBox="1"/>
          <p:nvPr/>
        </p:nvSpPr>
        <p:spPr>
          <a:xfrm>
            <a:off x="437322" y="974035"/>
            <a:ext cx="3458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Recall, complexity always improves fit on the training data, but does not extend to the hold out data</a:t>
            </a:r>
          </a:p>
        </p:txBody>
      </p:sp>
    </p:spTree>
    <p:extLst>
      <p:ext uri="{BB962C8B-B14F-4D97-AF65-F5344CB8AC3E}">
        <p14:creationId xmlns:p14="http://schemas.microsoft.com/office/powerpoint/2010/main" val="32990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5D48-6B72-EE84-12C1-FE68EE118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36681-3A6C-A9CD-6FDD-5233DF58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579A7-17EA-BF6C-E1D2-7B6FE1055F4B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04B69-122A-C539-2D77-A003D08FDE6B}"/>
              </a:ext>
            </a:extLst>
          </p:cNvPr>
          <p:cNvSpPr txBox="1"/>
          <p:nvPr/>
        </p:nvSpPr>
        <p:spPr>
          <a:xfrm>
            <a:off x="1345325" y="1838593"/>
            <a:ext cx="3631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975384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194B-A475-4916-C4A7-57A758E38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CC60-7AE9-07F2-F6C7-D17F8398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BB5DA-8B17-2119-2E66-4F70E0E8D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8"/>
            <a:ext cx="5113283" cy="5452473"/>
          </a:xfrm>
        </p:spPr>
        <p:txBody>
          <a:bodyPr/>
          <a:lstStyle/>
          <a:p>
            <a:r>
              <a:rPr lang="en-US" dirty="0"/>
              <a:t>Logistic Regression is a bit of a misnomer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actually a technique for Classification</a:t>
            </a:r>
          </a:p>
          <a:p>
            <a:pPr lvl="1"/>
            <a:r>
              <a:rPr lang="en-US" dirty="0"/>
              <a:t>Typically with a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But: it uses a clever transformation of the binary response so it can use the same techniques as linear regression </a:t>
            </a:r>
          </a:p>
          <a:p>
            <a:endParaRPr lang="en-US" dirty="0"/>
          </a:p>
          <a:p>
            <a:r>
              <a:rPr lang="en-US" dirty="0"/>
              <a:t>Used for binary prediction and estimating probabilities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4932C-C946-88B3-8F6B-27EE663EB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6" name="Picture 2" descr="Word Choice | YOU KEEP USING THAT WORD I DON'T THINK IT ...">
            <a:extLst>
              <a:ext uri="{FF2B5EF4-FFF2-40B4-BE49-F238E27FC236}">
                <a16:creationId xmlns:a16="http://schemas.microsoft.com/office/drawing/2014/main" id="{FCC1AC44-19C7-B23C-3ABF-4614C4B8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37" y="1021898"/>
            <a:ext cx="3044454" cy="262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F5CD10-E533-362D-AEB2-20BF4EDADB1D}"/>
              </a:ext>
            </a:extLst>
          </p:cNvPr>
          <p:cNvSpPr txBox="1"/>
          <p:nvPr/>
        </p:nvSpPr>
        <p:spPr>
          <a:xfrm>
            <a:off x="1260035" y="5749159"/>
            <a:ext cx="6623929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sklearn.linear_model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LogisticRegression</a:t>
            </a:r>
            <a:endParaRPr lang="en-US" sz="28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45363-0A76-3091-99CD-F8251FD5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56563-47D5-F186-CE71-E73C8510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7233C-0D43-2992-516E-15428857D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2204"/>
            <a:ext cx="8229600" cy="1870157"/>
          </a:xfrm>
        </p:spPr>
        <p:txBody>
          <a:bodyPr/>
          <a:lstStyle/>
          <a:p>
            <a:r>
              <a:rPr lang="en-US" dirty="0"/>
              <a:t>Logistic Regression directly predicts a function of the </a:t>
            </a:r>
            <a:r>
              <a:rPr lang="en-US" b="1" dirty="0"/>
              <a:t>probability</a:t>
            </a:r>
            <a:r>
              <a:rPr lang="en-US" dirty="0"/>
              <a:t> of a “success”: </a:t>
            </a:r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</p:txBody>
      </p:sp>
      <p:pic>
        <p:nvPicPr>
          <p:cNvPr id="8" name="Picture 7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2AB83A72-CD15-8CB2-6521-59475402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720" y="3180620"/>
            <a:ext cx="4612080" cy="266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9CBA597D-683F-1E31-3A0E-F05A0D2F4395}"/>
                  </a:ext>
                </a:extLst>
              </p:cNvPr>
              <p:cNvSpPr txBox="1"/>
              <p:nvPr/>
            </p:nvSpPr>
            <p:spPr bwMode="auto">
              <a:xfrm>
                <a:off x="1666576" y="2516129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800" i="1" dirty="0">
                    <a:solidFill>
                      <a:srgbClr val="000000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9CBA597D-683F-1E31-3A0E-F05A0D2F4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6576" y="2516129"/>
                <a:ext cx="6215063" cy="652463"/>
              </a:xfrm>
              <a:prstGeom prst="rect">
                <a:avLst/>
              </a:prstGeom>
              <a:blipFill>
                <a:blip r:embed="rId4"/>
                <a:stretch>
                  <a:fillRect l="-2245" t="-11538" b="-57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B090D-3DDC-95F8-E97E-4EEBC30E92FD}"/>
                  </a:ext>
                </a:extLst>
              </p:cNvPr>
              <p:cNvSpPr txBox="1"/>
              <p:nvPr/>
            </p:nvSpPr>
            <p:spPr>
              <a:xfrm>
                <a:off x="610698" y="3691023"/>
                <a:ext cx="2922595" cy="54418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i="1" dirty="0">
                    <a:ea typeface="Tahoma" panose="020B0604030504040204" pitchFamily="34" charset="0"/>
                    <a:cs typeface="Tahoma" panose="020B0604030504040204" pitchFamily="34" charset="0"/>
                  </a:rPr>
                  <a:t>Y=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𝑙𝑜𝑔𝑖𝑡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log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⁡(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U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B090D-3DDC-95F8-E97E-4EEBC30E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98" y="3691023"/>
                <a:ext cx="2922595" cy="544188"/>
              </a:xfrm>
              <a:prstGeom prst="rect">
                <a:avLst/>
              </a:prstGeom>
              <a:blipFill>
                <a:blip r:embed="rId5"/>
                <a:stretch>
                  <a:fillRect l="-2165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784D5-C8AB-399D-C5C1-DB62D03E5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BC633-37AA-C29E-3B60-D6E9B07192D5}"/>
              </a:ext>
            </a:extLst>
          </p:cNvPr>
          <p:cNvSpPr txBox="1"/>
          <p:nvPr/>
        </p:nvSpPr>
        <p:spPr>
          <a:xfrm>
            <a:off x="293197" y="4985358"/>
            <a:ext cx="3781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 </a:t>
            </a:r>
            <a:r>
              <a:rPr lang="en-US" sz="2000" dirty="0">
                <a:latin typeface="Symbol" pitchFamily="2" charset="2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have a different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4123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  <p:bldP spid="3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987974" y="1841212"/>
            <a:ext cx="7556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Complexity and Overfitting in Regression</a:t>
            </a:r>
          </a:p>
        </p:txBody>
      </p:sp>
    </p:spTree>
    <p:extLst>
      <p:ext uri="{BB962C8B-B14F-4D97-AF65-F5344CB8AC3E}">
        <p14:creationId xmlns:p14="http://schemas.microsoft.com/office/powerpoint/2010/main" val="949554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F735-BFF4-0B17-F018-B689A2B4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782-2326-B9E3-2A3A-8AB6A55C4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1626708"/>
          </a:xfrm>
        </p:spPr>
        <p:txBody>
          <a:bodyPr/>
          <a:lstStyle/>
          <a:p>
            <a:r>
              <a:rPr lang="en-US" dirty="0"/>
              <a:t>Remember the complexity conundrum</a:t>
            </a:r>
          </a:p>
          <a:p>
            <a:pPr lvl="1"/>
            <a:r>
              <a:rPr lang="en-US" dirty="0"/>
              <a:t>More complexity allows us more freedom and flexibility to fit the messy realities</a:t>
            </a:r>
          </a:p>
          <a:p>
            <a:pPr lvl="1"/>
            <a:r>
              <a:rPr lang="en-US" dirty="0"/>
              <a:t>BUT higher complexity runs the risk of overfitting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79ADC-821C-4039-9EC4-EB3CB05968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56E29-5C93-D0FB-ED95-1080ACE11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2552044"/>
            <a:ext cx="66802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828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BEE6-1BB5-9BC1-3993-2D518417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9B043-D3CF-32E5-1DBA-A83A8060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92930"/>
            <a:ext cx="8229600" cy="2772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regression models, complexity comes in multiple forms – often called the “dimensionality” of the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of attributes</a:t>
            </a:r>
          </a:p>
          <a:p>
            <a:pPr lvl="1"/>
            <a:r>
              <a:rPr lang="en-US" dirty="0"/>
              <a:t>More attributes means more complex relationships</a:t>
            </a:r>
          </a:p>
          <a:p>
            <a:pPr lvl="1"/>
            <a:r>
              <a:rPr lang="en-US" dirty="0"/>
              <a:t>Categorical variables can explode dimensionality (remember one-hot encoding) </a:t>
            </a:r>
          </a:p>
          <a:p>
            <a:r>
              <a:rPr lang="en-US" dirty="0"/>
              <a:t>Functional form of the regression</a:t>
            </a:r>
          </a:p>
          <a:p>
            <a:pPr lvl="1"/>
            <a:r>
              <a:rPr lang="en-US" dirty="0"/>
              <a:t>Degree of polynomial</a:t>
            </a:r>
          </a:p>
          <a:p>
            <a:pPr lvl="1"/>
            <a:r>
              <a:rPr lang="en-US" dirty="0"/>
              <a:t>Interaction between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6AAF5-DDBD-8470-06E4-7F1E3885F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AC06E-D328-DDAF-BC9F-B00C1DD4FA1E}"/>
              </a:ext>
            </a:extLst>
          </p:cNvPr>
          <p:cNvSpPr txBox="1"/>
          <p:nvPr/>
        </p:nvSpPr>
        <p:spPr>
          <a:xfrm>
            <a:off x="5617500" y="3665265"/>
            <a:ext cx="3200120" cy="23698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general we want to follow “Occam’s Razor”</a:t>
            </a:r>
          </a:p>
          <a:p>
            <a:pPr marL="0" indent="0" algn="ctr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the model as simple as possible while maintaining predictive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3B8D5-C822-7D8B-0CF7-D2674533AEA2}"/>
              </a:ext>
            </a:extLst>
          </p:cNvPr>
          <p:cNvSpPr txBox="1"/>
          <p:nvPr/>
        </p:nvSpPr>
        <p:spPr>
          <a:xfrm>
            <a:off x="320566" y="5482976"/>
            <a:ext cx="179201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attributes might make our model better!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30D78-9809-9C1E-DDA1-2F57F1643906}"/>
              </a:ext>
            </a:extLst>
          </p:cNvPr>
          <p:cNvSpPr txBox="1"/>
          <p:nvPr/>
        </p:nvSpPr>
        <p:spPr>
          <a:xfrm>
            <a:off x="2669627" y="5505100"/>
            <a:ext cx="2390825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now we’ve added complexity and might be overfitting</a:t>
            </a:r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A5E9226D-C4E7-7704-28CF-1F1AAD51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81" y="4326439"/>
            <a:ext cx="961916" cy="1061955"/>
          </a:xfrm>
          <a:prstGeom prst="rect">
            <a:avLst/>
          </a:prstGeom>
        </p:spPr>
      </p:pic>
      <p:pic>
        <p:nvPicPr>
          <p:cNvPr id="11" name="Picture 10" descr="A close up of a cartoon head&#10;&#10;Description automatically generated">
            <a:extLst>
              <a:ext uri="{FF2B5EF4-FFF2-40B4-BE49-F238E27FC236}">
                <a16:creationId xmlns:a16="http://schemas.microsoft.com/office/drawing/2014/main" id="{F002A962-4A6C-0A5D-1EDC-7F9D27C0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7" y="4326439"/>
            <a:ext cx="944976" cy="10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AB32-529B-D8DD-8737-1EFFAAC2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4B40E-2CB5-93FB-E34F-D931B4AE5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real-world scenarios where we may want to explore hundreds, thousands, even MILLIONS of attributes </a:t>
            </a:r>
          </a:p>
          <a:p>
            <a:pPr lvl="1"/>
            <a:r>
              <a:rPr lang="en-US" dirty="0"/>
              <a:t>Recommender Systems</a:t>
            </a:r>
          </a:p>
          <a:p>
            <a:pPr lvl="1"/>
            <a:r>
              <a:rPr lang="en-US" dirty="0"/>
              <a:t>Web-based marketing models</a:t>
            </a:r>
          </a:p>
          <a:p>
            <a:pPr lvl="1"/>
            <a:r>
              <a:rPr lang="en-US" dirty="0"/>
              <a:t>Financial models with time based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0DDF8-F881-D2BC-3EC3-B5CC061BF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66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718"/>
            <a:ext cx="8534400" cy="761682"/>
          </a:xfrm>
        </p:spPr>
        <p:txBody>
          <a:bodyPr>
            <a:normAutofit/>
          </a:bodyPr>
          <a:lstStyle/>
          <a:p>
            <a:r>
              <a:rPr lang="en-US" dirty="0"/>
              <a:t>A real example….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192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228600" y="1714500"/>
            <a:ext cx="7543800" cy="74295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10 Million Columns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7674258" y="3162954"/>
            <a:ext cx="2242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1-50K Positives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6C59F1-BF70-F208-8CF8-FD7D8B408551}"/>
              </a:ext>
            </a:extLst>
          </p:cNvPr>
          <p:cNvGrpSpPr/>
          <p:nvPr/>
        </p:nvGrpSpPr>
        <p:grpSpPr>
          <a:xfrm>
            <a:off x="2005949" y="3429000"/>
            <a:ext cx="4979701" cy="3118459"/>
            <a:chOff x="2005949" y="3429000"/>
            <a:chExt cx="4979701" cy="3118459"/>
          </a:xfrm>
        </p:grpSpPr>
        <p:pic>
          <p:nvPicPr>
            <p:cNvPr id="6" name="Picture 5" descr="A diagram of a diagram of a customer&#10;&#10;AI-generated content may be incorrect.">
              <a:extLst>
                <a:ext uri="{FF2B5EF4-FFF2-40B4-BE49-F238E27FC236}">
                  <a16:creationId xmlns:a16="http://schemas.microsoft.com/office/drawing/2014/main" id="{10191670-DD78-1BD8-0B08-0DE06BDF1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9000"/>
            </a:blip>
            <a:stretch>
              <a:fillRect/>
            </a:stretch>
          </p:blipFill>
          <p:spPr>
            <a:xfrm>
              <a:off x="2005949" y="3429000"/>
              <a:ext cx="4979701" cy="3118459"/>
            </a:xfrm>
            <a:prstGeom prst="rect">
              <a:avLst/>
            </a:prstGeom>
          </p:spPr>
        </p:pic>
        <p:pic>
          <p:nvPicPr>
            <p:cNvPr id="8" name="Picture 7" descr="A person holding a phone&#10;&#10;AI-generated content may be incorrect.">
              <a:extLst>
                <a:ext uri="{FF2B5EF4-FFF2-40B4-BE49-F238E27FC236}">
                  <a16:creationId xmlns:a16="http://schemas.microsoft.com/office/drawing/2014/main" id="{9038190D-6D02-390A-C5F8-A7FF58592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2463" y="3469419"/>
              <a:ext cx="679537" cy="627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28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AC95-497B-C637-CF90-7558ABF0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194CE-E217-A47F-AA4D-97BC398E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ways to reduce complexity when you have a HUGE number of features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Reduce the number of attributes </a:t>
            </a:r>
          </a:p>
          <a:p>
            <a:pPr marL="757238" lvl="1" indent="-457200"/>
            <a:r>
              <a:rPr lang="en-US" dirty="0"/>
              <a:t>Variable Selection, clustering, principal components</a:t>
            </a:r>
          </a:p>
          <a:p>
            <a:pPr marL="757238" lvl="1" indent="-457200"/>
            <a:endParaRPr lang="en-US" dirty="0"/>
          </a:p>
          <a:p>
            <a:pPr marL="300038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Use a penalty in the objective function</a:t>
            </a:r>
          </a:p>
          <a:p>
            <a:pPr lvl="1"/>
            <a:r>
              <a:rPr lang="en-US" b="1" i="1" dirty="0"/>
              <a:t>regularization </a:t>
            </a:r>
            <a:r>
              <a:rPr lang="en-US" i="1" dirty="0"/>
              <a:t>: </a:t>
            </a:r>
            <a:r>
              <a:rPr lang="en-US" dirty="0"/>
              <a:t>One weird trick to address complexity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36EA-EE09-5336-CAAF-E02E60D97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024648" cy="901494"/>
          </a:xfrm>
        </p:spPr>
        <p:txBody>
          <a:bodyPr/>
          <a:lstStyle/>
          <a:p>
            <a:r>
              <a:rPr lang="en-US" dirty="0"/>
              <a:t>Recall we categorize predictive models by the target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AEA2C48-FFC9-B3E8-DEB4-177E5CA7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07" y="1668299"/>
            <a:ext cx="4390543" cy="20103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480ACA-4498-5293-812B-80DF7F84AF3D}"/>
              </a:ext>
            </a:extLst>
          </p:cNvPr>
          <p:cNvSpPr txBox="1">
            <a:spLocks/>
          </p:cNvSpPr>
          <p:nvPr/>
        </p:nvSpPr>
        <p:spPr bwMode="auto">
          <a:xfrm>
            <a:off x="457199" y="3874273"/>
            <a:ext cx="8229599" cy="196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Decision Tree models are classification models</a:t>
            </a:r>
          </a:p>
          <a:p>
            <a:pPr>
              <a:buClrTx/>
            </a:pPr>
            <a:r>
              <a:rPr lang="en-US" kern="0" dirty="0"/>
              <a:t>Now we focus on Regression models</a:t>
            </a:r>
          </a:p>
          <a:p>
            <a:pPr lvl="1">
              <a:buClrTx/>
            </a:pPr>
            <a:r>
              <a:rPr lang="en-US" kern="0" dirty="0"/>
              <a:t>Note: </a:t>
            </a:r>
            <a:r>
              <a:rPr lang="en-US" i="1" kern="0" dirty="0"/>
              <a:t>Logistic </a:t>
            </a:r>
            <a:r>
              <a:rPr lang="en-US" kern="0" dirty="0"/>
              <a:t>Regression is actually a classification model (more on that later) </a:t>
            </a:r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9716D-E2E3-3454-A31B-2B0D29B1A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BE9A9F-17F2-7E2A-EDC5-175467B8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E91A2-9C8D-DD48-0FC1-CABF82ACB766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EE8CD1-79B7-37B7-C0DE-C261B6DD2D4A}"/>
              </a:ext>
            </a:extLst>
          </p:cNvPr>
          <p:cNvSpPr txBox="1"/>
          <p:nvPr/>
        </p:nvSpPr>
        <p:spPr>
          <a:xfrm>
            <a:off x="987974" y="1841212"/>
            <a:ext cx="7556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Complexity and Overfitting in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B2EA1-20FC-ADD8-3F88-329ABD84A559}"/>
              </a:ext>
            </a:extLst>
          </p:cNvPr>
          <p:cNvSpPr txBox="1"/>
          <p:nvPr/>
        </p:nvSpPr>
        <p:spPr>
          <a:xfrm>
            <a:off x="2362186" y="2905780"/>
            <a:ext cx="4622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Selection/Reduction</a:t>
            </a:r>
          </a:p>
        </p:txBody>
      </p:sp>
    </p:spTree>
    <p:extLst>
      <p:ext uri="{BB962C8B-B14F-4D97-AF65-F5344CB8AC3E}">
        <p14:creationId xmlns:p14="http://schemas.microsoft.com/office/powerpoint/2010/main" val="2661886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F8B-1E88-37AB-317D-8CDB16FC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Unimportant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91C75-6192-E715-3423-45BAEE919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4159701"/>
          </a:xfrm>
        </p:spPr>
        <p:txBody>
          <a:bodyPr/>
          <a:lstStyle/>
          <a:p>
            <a:r>
              <a:rPr lang="en-US" dirty="0"/>
              <a:t>It is helpful to remove unimportant features from your modelling. </a:t>
            </a:r>
          </a:p>
          <a:p>
            <a:endParaRPr lang="en-US" dirty="0"/>
          </a:p>
          <a:p>
            <a:r>
              <a:rPr lang="en-US" dirty="0"/>
              <a:t>Sometimes it is obvious (like a serial number), sometimes it is an iterative step after an initial modelling exercise</a:t>
            </a:r>
          </a:p>
          <a:p>
            <a:endParaRPr lang="en-US" dirty="0"/>
          </a:p>
          <a:p>
            <a:r>
              <a:rPr lang="en-US" dirty="0"/>
              <a:t>Why? </a:t>
            </a:r>
          </a:p>
          <a:p>
            <a:pPr lvl="1"/>
            <a:r>
              <a:rPr lang="en-US" dirty="0"/>
              <a:t>Model Accuracy</a:t>
            </a:r>
          </a:p>
          <a:p>
            <a:pPr lvl="1"/>
            <a:r>
              <a:rPr lang="en-US" dirty="0"/>
              <a:t>Overfitting</a:t>
            </a:r>
          </a:p>
          <a:p>
            <a:pPr lvl="1"/>
            <a:r>
              <a:rPr lang="en-US" dirty="0"/>
              <a:t>Efficiency – for fitting and use modes</a:t>
            </a:r>
          </a:p>
          <a:p>
            <a:pPr lvl="1"/>
            <a:r>
              <a:rPr lang="en-US" dirty="0"/>
              <a:t>Interpretability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6CFDD-A083-E1D0-88A6-EBCE5660CA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15975-1934-7EE4-593B-E7ABECE4465A}"/>
              </a:ext>
            </a:extLst>
          </p:cNvPr>
          <p:cNvSpPr txBox="1"/>
          <p:nvPr/>
        </p:nvSpPr>
        <p:spPr>
          <a:xfrm>
            <a:off x="1391920" y="5127833"/>
            <a:ext cx="7010399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some examples you might be handed (or can engineer) thousands, or even millions of attributes!</a:t>
            </a:r>
          </a:p>
        </p:txBody>
      </p:sp>
      <p:pic>
        <p:nvPicPr>
          <p:cNvPr id="7" name="Picture 2" descr="How Bayesian methods embody Occam's razor | by Felix Laumann | NeuralSpace  | Medium">
            <a:extLst>
              <a:ext uri="{FF2B5EF4-FFF2-40B4-BE49-F238E27FC236}">
                <a16:creationId xmlns:a16="http://schemas.microsoft.com/office/drawing/2014/main" id="{52B6A646-FC2B-2307-4F41-9CBB02B82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797" y="3267857"/>
            <a:ext cx="2466363" cy="13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6A2D7E-9465-169D-A417-548CDCE8A352}"/>
              </a:ext>
            </a:extLst>
          </p:cNvPr>
          <p:cNvSpPr txBox="1"/>
          <p:nvPr/>
        </p:nvSpPr>
        <p:spPr>
          <a:xfrm>
            <a:off x="6521622" y="2970944"/>
            <a:ext cx="109837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Occam’s Razor</a:t>
            </a:r>
          </a:p>
        </p:txBody>
      </p:sp>
    </p:spTree>
    <p:extLst>
      <p:ext uri="{BB962C8B-B14F-4D97-AF65-F5344CB8AC3E}">
        <p14:creationId xmlns:p14="http://schemas.microsoft.com/office/powerpoint/2010/main" val="48351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4158-2EC3-31AC-17DD-5A8D276D7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61" y="80048"/>
            <a:ext cx="7943850" cy="729214"/>
          </a:xfrm>
        </p:spPr>
        <p:txBody>
          <a:bodyPr/>
          <a:lstStyle/>
          <a:p>
            <a:r>
              <a:rPr lang="en-US" dirty="0"/>
              <a:t>Iterative Feature Selection by Subtraction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1363C-C614-08A9-E4D8-3260AE702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93E3C-A660-38D3-ABE6-B754AC66AC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44139" y="3234778"/>
            <a:ext cx="4199861" cy="1834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elimination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1800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/>
            <a:r>
              <a:rPr lang="en-US" sz="1800" dirty="0"/>
              <a:t>Stepwise, at each step</a:t>
            </a:r>
          </a:p>
          <a:p>
            <a:pPr marL="642938" lvl="1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eliminate one variable at a time</a:t>
            </a:r>
          </a:p>
          <a:p>
            <a:pPr marL="642938" lvl="1" indent="-342900"/>
            <a:r>
              <a:rPr lang="en-US" sz="1600" dirty="0"/>
              <a:t>Re-fit model and assess RMSE</a:t>
            </a:r>
            <a:endParaRPr lang="en-US" sz="1600" baseline="30000" dirty="0"/>
          </a:p>
          <a:p>
            <a:pPr marL="642938" lvl="1" indent="-342900"/>
            <a:r>
              <a:rPr lang="en-US" sz="1600" dirty="0"/>
              <a:t>Stop when  model performance degrades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372F7-4046-D3A9-910C-15DB5A8AA531}"/>
              </a:ext>
            </a:extLst>
          </p:cNvPr>
          <p:cNvSpPr txBox="1"/>
          <p:nvPr/>
        </p:nvSpPr>
        <p:spPr>
          <a:xfrm>
            <a:off x="983814" y="1092262"/>
            <a:ext cx="6881499" cy="136652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Steps:</a:t>
            </a:r>
          </a:p>
          <a:p>
            <a:pPr marL="457200" indent="-457200" algn="l">
              <a:buAutoNum type="arabicParenR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Fit a model with all features</a:t>
            </a:r>
          </a:p>
          <a:p>
            <a:pPr marL="457200" indent="-457200" algn="l">
              <a:buAutoNum type="arabicParenR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and remove “noise features” (p-value &gt; 0.05)</a:t>
            </a:r>
          </a:p>
          <a:p>
            <a:pPr marL="457200" indent="-457200" algn="l">
              <a:buAutoNum type="arabicParenR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Re-fit model and assess value</a:t>
            </a:r>
          </a:p>
        </p:txBody>
      </p:sp>
      <p:pic>
        <p:nvPicPr>
          <p:cNvPr id="8" name="Picture 7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25186C3A-5207-5253-50C2-CF83DC31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5" y="3074189"/>
            <a:ext cx="4720533" cy="2384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B38CE9-8696-86BC-E6D7-33365A94C85B}"/>
              </a:ext>
            </a:extLst>
          </p:cNvPr>
          <p:cNvSpPr txBox="1"/>
          <p:nvPr/>
        </p:nvSpPr>
        <p:spPr>
          <a:xfrm>
            <a:off x="111305" y="3105428"/>
            <a:ext cx="146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0C74-46F6-2868-5556-050E7A138DAF}"/>
              </a:ext>
            </a:extLst>
          </p:cNvPr>
          <p:cNvSpPr txBox="1"/>
          <p:nvPr/>
        </p:nvSpPr>
        <p:spPr>
          <a:xfrm>
            <a:off x="1113617" y="5845115"/>
            <a:ext cx="6881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removal is a bit more “careful” than block removal</a:t>
            </a:r>
          </a:p>
        </p:txBody>
      </p:sp>
    </p:spTree>
    <p:extLst>
      <p:ext uri="{BB962C8B-B14F-4D97-AF65-F5344CB8AC3E}">
        <p14:creationId xmlns:p14="http://schemas.microsoft.com/office/powerpoint/2010/main" val="4747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DA50-54B3-76BB-38DF-43F41F3A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– Principal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1FD47-6FAA-E954-B350-C24D8DBAE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609840" cy="1294581"/>
          </a:xfrm>
        </p:spPr>
        <p:txBody>
          <a:bodyPr/>
          <a:lstStyle/>
          <a:p>
            <a:r>
              <a:rPr lang="en-US" dirty="0"/>
              <a:t>Principal Components Analysis (PCA)</a:t>
            </a:r>
          </a:p>
          <a:p>
            <a:pPr lvl="1"/>
            <a:r>
              <a:rPr lang="en-US" dirty="0"/>
              <a:t>One other possibility for dimension reduction when you have a lot of features </a:t>
            </a:r>
          </a:p>
          <a:p>
            <a:r>
              <a:rPr lang="en-US" dirty="0"/>
              <a:t>Mathematically: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BB666-5F4E-8813-1867-29082E30BC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4AEB8A4-4AFF-7234-2C25-A591EA354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0160" y="4524751"/>
            <a:ext cx="1188720" cy="1188720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3D60A8A5-D27B-72BD-F0D0-B3E73E080B07}"/>
              </a:ext>
            </a:extLst>
          </p:cNvPr>
          <p:cNvSpPr/>
          <p:nvPr/>
        </p:nvSpPr>
        <p:spPr bwMode="auto">
          <a:xfrm>
            <a:off x="2651760" y="2858394"/>
            <a:ext cx="4968240" cy="1581743"/>
          </a:xfrm>
          <a:prstGeom prst="cloudCallout">
            <a:avLst>
              <a:gd name="adj1" fmla="val -29422"/>
              <a:gd name="adj2" fmla="val 6763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projection of numerical values from a high dimensional space into a smaller dimensional space while retaining the maximal amount of information in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4EA1C-360C-D60E-743D-84427E4BA43C}"/>
              </a:ext>
            </a:extLst>
          </p:cNvPr>
          <p:cNvSpPr txBox="1"/>
          <p:nvPr/>
        </p:nvSpPr>
        <p:spPr>
          <a:xfrm>
            <a:off x="6041721" y="5713471"/>
            <a:ext cx="1226618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ISL: Ch 6.3.1</a:t>
            </a:r>
          </a:p>
        </p:txBody>
      </p:sp>
    </p:spTree>
    <p:extLst>
      <p:ext uri="{BB962C8B-B14F-4D97-AF65-F5344CB8AC3E}">
        <p14:creationId xmlns:p14="http://schemas.microsoft.com/office/powerpoint/2010/main" val="2112219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48A3-B068-1F04-96B1-20A3EE49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9855B-12E8-025F-9B4F-7E26AB7A3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PCA </a:t>
            </a:r>
            <a:r>
              <a:rPr lang="en-US" sz="1800" dirty="0">
                <a:solidFill>
                  <a:srgbClr val="444444"/>
                </a:solidFill>
                <a:effectLst/>
              </a:rPr>
              <a:t>is a method to create a new set of features from the original ones</a:t>
            </a:r>
          </a:p>
          <a:p>
            <a:pPr lvl="1"/>
            <a:r>
              <a:rPr lang="en-US" sz="1600" dirty="0">
                <a:solidFill>
                  <a:srgbClr val="444444"/>
                </a:solidFill>
              </a:rPr>
              <a:t>There are many less of them</a:t>
            </a:r>
          </a:p>
          <a:p>
            <a:pPr lvl="1"/>
            <a:r>
              <a:rPr lang="en-US" sz="1600" dirty="0">
                <a:solidFill>
                  <a:srgbClr val="444444"/>
                </a:solidFill>
                <a:effectLst/>
              </a:rPr>
              <a:t>They are a linear combinations of the original features</a:t>
            </a:r>
          </a:p>
          <a:p>
            <a:pPr lvl="1"/>
            <a:r>
              <a:rPr lang="en-US" sz="1600" dirty="0">
                <a:solidFill>
                  <a:srgbClr val="444444"/>
                </a:solidFill>
              </a:rPr>
              <a:t>And, they</a:t>
            </a:r>
            <a:r>
              <a:rPr lang="en-US" sz="1600" dirty="0">
                <a:solidFill>
                  <a:srgbClr val="444444"/>
                </a:solidFill>
                <a:effectLst/>
              </a:rPr>
              <a:t> capture the `maximum amount' of variance in the observed data.</a:t>
            </a:r>
          </a:p>
          <a:p>
            <a:pPr lvl="1"/>
            <a:r>
              <a:rPr lang="en-US" sz="1600" dirty="0"/>
              <a:t>For features that have multicollinearity, a linear combination can provide most of the information while reducing the data set</a:t>
            </a:r>
            <a:endParaRPr lang="en-US" sz="1600" dirty="0">
              <a:effectLst/>
            </a:endParaRP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A74F-C2BB-65FF-947C-AA7B422E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FF767-F65B-CCFD-9026-49286FAF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84" y="2780675"/>
            <a:ext cx="3458527" cy="3351286"/>
          </a:xfrm>
          <a:prstGeom prst="rect">
            <a:avLst/>
          </a:prstGeom>
        </p:spPr>
      </p:pic>
      <p:cxnSp>
        <p:nvCxnSpPr>
          <p:cNvPr id="6" name="Google Shape;283;p56">
            <a:extLst>
              <a:ext uri="{FF2B5EF4-FFF2-40B4-BE49-F238E27FC236}">
                <a16:creationId xmlns:a16="http://schemas.microsoft.com/office/drawing/2014/main" id="{49BF5B89-05A7-4A0B-EB92-F96BBB19D1AD}"/>
              </a:ext>
            </a:extLst>
          </p:cNvPr>
          <p:cNvCxnSpPr>
            <a:cxnSpLocks/>
          </p:cNvCxnSpPr>
          <p:nvPr/>
        </p:nvCxnSpPr>
        <p:spPr>
          <a:xfrm flipV="1">
            <a:off x="3429000" y="4075318"/>
            <a:ext cx="1387347" cy="82688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9373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A4E3-1528-DC48-A85B-D8F2E208D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03" y="159786"/>
            <a:ext cx="8229600" cy="729214"/>
          </a:xfrm>
        </p:spPr>
        <p:txBody>
          <a:bodyPr>
            <a:normAutofit/>
          </a:bodyPr>
          <a:lstStyle/>
          <a:p>
            <a:r>
              <a:rPr lang="en-US" dirty="0"/>
              <a:t>Principal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31C10-EAF0-B340-A4D6-5BA5FF4A7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03" y="3243274"/>
            <a:ext cx="8588057" cy="303560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Expand this to many dimensions </a:t>
            </a:r>
          </a:p>
          <a:p>
            <a:pPr lvl="1"/>
            <a:r>
              <a:rPr lang="en-US" sz="1600" dirty="0"/>
              <a:t>You can take a high-dim data set and reduce it to something much smaller and not lose much information</a:t>
            </a:r>
          </a:p>
          <a:p>
            <a:r>
              <a:rPr lang="en-US" sz="1800" dirty="0"/>
              <a:t>Each PCA feature is a linear combination of ALL of the original features</a:t>
            </a:r>
          </a:p>
          <a:p>
            <a:r>
              <a:rPr lang="en-US" sz="1800" b="0" dirty="0"/>
              <a:t>Beware : variables should be standardized (mean=0, </a:t>
            </a:r>
            <a:r>
              <a:rPr lang="en-US" sz="1800" b="0" dirty="0" err="1"/>
              <a:t>sd</a:t>
            </a:r>
            <a:r>
              <a:rPr lang="en-US" sz="1800" b="0" dirty="0"/>
              <a:t>=1) </a:t>
            </a:r>
            <a:r>
              <a:rPr lang="en-US" sz="1800" dirty="0"/>
              <a:t> for PCA</a:t>
            </a:r>
          </a:p>
          <a:p>
            <a:endParaRPr lang="en-US" sz="1800" b="0" dirty="0"/>
          </a:p>
          <a:p>
            <a:r>
              <a:rPr lang="en-US" sz="1800" dirty="0"/>
              <a:t>Principal Components Regression</a:t>
            </a:r>
          </a:p>
          <a:p>
            <a:pPr lvl="1"/>
            <a:r>
              <a:rPr lang="en-US" sz="1600" dirty="0"/>
              <a:t>Take original data and reduce to the top principal components</a:t>
            </a:r>
          </a:p>
          <a:p>
            <a:pPr lvl="2"/>
            <a:r>
              <a:rPr lang="en-US" sz="1400" dirty="0"/>
              <a:t>How many?  Can use Cross-validation to figure it out! </a:t>
            </a:r>
          </a:p>
          <a:p>
            <a:pPr lvl="1"/>
            <a:r>
              <a:rPr lang="en-US" sz="1600" dirty="0"/>
              <a:t>Fit regression on PC instead of original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DE1F0-DB7D-3F43-B785-5FBAF1B6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760" y="6492241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fld id="{22F27C8E-632E-435E-8D7A-E81F227BC0D3}" type="slidenum">
              <a:rPr lang="en-US" sz="1400" b="0" smtClean="0"/>
              <a:pPr>
                <a:buNone/>
                <a:defRPr/>
              </a:pPr>
              <a:t>35</a:t>
            </a:fld>
            <a:endParaRPr lang="en-US" b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AC9A0F-AF96-5BBC-CDE7-B21D3F6B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8080" y="365759"/>
            <a:ext cx="1188720" cy="1188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0B9D46-630E-4B1F-BC65-B28AFB1F2D93}"/>
              </a:ext>
            </a:extLst>
          </p:cNvPr>
          <p:cNvSpPr txBox="1"/>
          <p:nvPr/>
        </p:nvSpPr>
        <p:spPr>
          <a:xfrm>
            <a:off x="7394142" y="1554479"/>
            <a:ext cx="1226618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ISL: Ch 6.3.1</a:t>
            </a:r>
          </a:p>
        </p:txBody>
      </p:sp>
      <p:pic>
        <p:nvPicPr>
          <p:cNvPr id="12" name="Picture 11" descr="A graph with a line and arrows&#10;&#10;Description automatically generated">
            <a:extLst>
              <a:ext uri="{FF2B5EF4-FFF2-40B4-BE49-F238E27FC236}">
                <a16:creationId xmlns:a16="http://schemas.microsoft.com/office/drawing/2014/main" id="{EC7D9ADC-6622-05A7-912D-E09C1719E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451" y="724812"/>
            <a:ext cx="2590101" cy="241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6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BAAF-C6BD-8972-C081-EE1E9E64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9E38-FD99-BEC5-D3BE-1D7FB2C0B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442960" cy="5223326"/>
          </a:xfrm>
        </p:spPr>
        <p:txBody>
          <a:bodyPr/>
          <a:lstStyle/>
          <a:p>
            <a:pPr algn="l"/>
            <a:r>
              <a:rPr lang="en-US" b="0" i="0" dirty="0">
                <a:effectLst/>
              </a:rPr>
              <a:t>PCA is </a:t>
            </a:r>
            <a:r>
              <a:rPr lang="en-US" b="1" i="0" dirty="0">
                <a:effectLst/>
              </a:rPr>
              <a:t>great</a:t>
            </a:r>
            <a:r>
              <a:rPr lang="en-US" b="0" i="0" dirty="0">
                <a:effectLst/>
              </a:rPr>
              <a:t> for: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effectLst/>
              </a:rPr>
              <a:t>Speeding up the training of a model (by reducing it) without significantly decreasing the predictive ability.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effectLst/>
              </a:rPr>
              <a:t>Reducing multicollinearity, and thus potentially improving the computational stability and time required.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effectLst/>
              </a:rPr>
              <a:t>Reducing dimensionality in very high dimensional settings.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When you have many features with low (but positive) value (e.g. text) </a:t>
            </a:r>
          </a:p>
          <a:p>
            <a:pPr marL="342900" lvl="1" indent="0">
              <a:buNone/>
            </a:pPr>
            <a:endParaRPr lang="en-US" b="0" i="0" dirty="0">
              <a:effectLst/>
            </a:endParaRPr>
          </a:p>
          <a:p>
            <a:pPr algn="l"/>
            <a:r>
              <a:rPr lang="en-US" b="0" i="0" dirty="0">
                <a:effectLst/>
              </a:rPr>
              <a:t>PCA is </a:t>
            </a:r>
            <a:r>
              <a:rPr lang="en-US" b="1" i="0" dirty="0">
                <a:effectLst/>
              </a:rPr>
              <a:t>not so good</a:t>
            </a:r>
            <a:r>
              <a:rPr lang="en-US" b="0" i="0" dirty="0">
                <a:effectLst/>
              </a:rPr>
              <a:t> in certain situations because: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effectLst/>
              </a:rPr>
              <a:t>Interpretation of coefficients in PCA is lost.  Each PCA feature is a linear combination of ALL of the original features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effectLst/>
              </a:rPr>
              <a:t>Requirement to normalize original features further reduces interpretability.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effectLst/>
              </a:rPr>
              <a:t>High variance does not indicate high importance.  Sometimes PCA does not improve performance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D28A8-D2FA-54DB-563E-D148719DD3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3E39-B0AB-3712-14DA-EF909599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629F0-D743-89C1-6157-E01DF4662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PNAS Facebook Paper – </a:t>
            </a:r>
            <a:r>
              <a:rPr lang="en-US" b="1" i="1" dirty="0"/>
              <a:t>read for next class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D9B70-67EE-EE45-3956-5919403B9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diagram of different components&#10;&#10;Description automatically generated">
            <a:extLst>
              <a:ext uri="{FF2B5EF4-FFF2-40B4-BE49-F238E27FC236}">
                <a16:creationId xmlns:a16="http://schemas.microsoft.com/office/drawing/2014/main" id="{25764BF3-0E94-2095-971B-FCAB0951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508506"/>
            <a:ext cx="7610168" cy="3642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4F0C14-E583-E706-C1A7-F883D8083D4A}"/>
              </a:ext>
            </a:extLst>
          </p:cNvPr>
          <p:cNvSpPr txBox="1"/>
          <p:nvPr/>
        </p:nvSpPr>
        <p:spPr>
          <a:xfrm>
            <a:off x="840659" y="5655625"/>
            <a:ext cx="7104765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 : Singular Value Decomposition =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2674616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5D59C-9235-2F92-A51D-3217E0D8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1E73-44A8-2640-D3A5-4DDB1AF3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FF97C-6DA6-56E9-D1AB-91A7BE2B9791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13653-A092-D097-3998-E2A60AB4E1A9}"/>
              </a:ext>
            </a:extLst>
          </p:cNvPr>
          <p:cNvSpPr txBox="1"/>
          <p:nvPr/>
        </p:nvSpPr>
        <p:spPr>
          <a:xfrm>
            <a:off x="987974" y="1841212"/>
            <a:ext cx="7556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Complexity and Overfitting in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C39CA-5224-C25C-9FAF-E894F8118B71}"/>
              </a:ext>
            </a:extLst>
          </p:cNvPr>
          <p:cNvSpPr txBox="1"/>
          <p:nvPr/>
        </p:nvSpPr>
        <p:spPr>
          <a:xfrm>
            <a:off x="3113748" y="2905780"/>
            <a:ext cx="2419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776036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928D-1865-8B4C-7FF7-83C96E08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DDAE3-4D4A-A937-16F8-378401F6E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34" y="2393346"/>
            <a:ext cx="4002066" cy="3194138"/>
          </a:xfrm>
        </p:spPr>
        <p:txBody>
          <a:bodyPr/>
          <a:lstStyle/>
          <a:p>
            <a:r>
              <a:rPr lang="en-US" dirty="0"/>
              <a:t>Regularization is another way of controlling complexity </a:t>
            </a:r>
          </a:p>
          <a:p>
            <a:endParaRPr lang="en-US" dirty="0"/>
          </a:p>
          <a:p>
            <a:r>
              <a:rPr lang="en-US" dirty="0"/>
              <a:t>Regularization means “penalizing” features with large coefficients.  This encourages simplicity, and reduces overfitting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AA63C-4033-F00F-5C26-848C4508D6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 descr="Time Series Forecasting with lasso regression (out-of-sample ...">
            <a:extLst>
              <a:ext uri="{FF2B5EF4-FFF2-40B4-BE49-F238E27FC236}">
                <a16:creationId xmlns:a16="http://schemas.microsoft.com/office/drawing/2014/main" id="{151635BD-A15F-2FC9-30A2-C8C301027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099" y="2014783"/>
            <a:ext cx="3572701" cy="3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90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8FAF-DE1C-DE59-3506-E73985A4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4114800" cy="729214"/>
          </a:xfrm>
        </p:spPr>
        <p:txBody>
          <a:bodyPr/>
          <a:lstStyle/>
          <a:p>
            <a:r>
              <a:rPr lang="en-US" dirty="0"/>
              <a:t>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CC950-7FF0-248D-8C35-85882759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5739"/>
            <a:ext cx="3833475" cy="5346891"/>
          </a:xfrm>
        </p:spPr>
        <p:txBody>
          <a:bodyPr/>
          <a:lstStyle/>
          <a:p>
            <a:r>
              <a:rPr lang="en-US" sz="1800" dirty="0"/>
              <a:t>Tree models can also be used with a numeric outcome, called </a:t>
            </a:r>
            <a:r>
              <a:rPr lang="en-US" sz="1800" b="1" i="1" dirty="0">
                <a:solidFill>
                  <a:srgbClr val="002060"/>
                </a:solidFill>
              </a:rPr>
              <a:t>Regression Trees</a:t>
            </a:r>
          </a:p>
          <a:p>
            <a:endParaRPr lang="en-US" sz="1800" b="1" i="1" dirty="0">
              <a:solidFill>
                <a:srgbClr val="002060"/>
              </a:solidFill>
            </a:endParaRPr>
          </a:p>
          <a:p>
            <a:r>
              <a:rPr lang="en-US" sz="1800" i="1" dirty="0"/>
              <a:t>Purity</a:t>
            </a:r>
            <a:r>
              <a:rPr lang="en-US" sz="1800" dirty="0"/>
              <a:t> is measured by the variance in the nodes</a:t>
            </a:r>
          </a:p>
          <a:p>
            <a:endParaRPr lang="en-US" sz="1800" dirty="0"/>
          </a:p>
          <a:p>
            <a:r>
              <a:rPr lang="en-US" sz="1800" dirty="0"/>
              <a:t>Prediction accuracy is measured by (root) mean squared error</a:t>
            </a:r>
          </a:p>
          <a:p>
            <a:endParaRPr lang="en-US" sz="1800" dirty="0"/>
          </a:p>
          <a:p>
            <a:r>
              <a:rPr lang="en-US" sz="1800" dirty="0"/>
              <a:t>Fitting process is similar to Classification Trees</a:t>
            </a:r>
          </a:p>
          <a:p>
            <a:endParaRPr lang="en-US" sz="1800" dirty="0"/>
          </a:p>
          <a:p>
            <a:r>
              <a:rPr lang="en-US" sz="1800" dirty="0"/>
              <a:t>Example: Predicting the price of used Toyota Corollas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A7FF-6B48-F227-7F02-898CC62303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042796-2CDD-773A-E861-B8C6916A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82" y="252248"/>
            <a:ext cx="5007833" cy="66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62620-FDA5-B4F8-6436-635911216103}"/>
              </a:ext>
            </a:extLst>
          </p:cNvPr>
          <p:cNvSpPr txBox="1"/>
          <p:nvPr/>
        </p:nvSpPr>
        <p:spPr>
          <a:xfrm>
            <a:off x="2785656" y="6434108"/>
            <a:ext cx="2095638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Chapter 9.6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D2641-5BD2-BA5E-158B-6C1C1FF6D709}"/>
              </a:ext>
            </a:extLst>
          </p:cNvPr>
          <p:cNvSpPr txBox="1"/>
          <p:nvPr/>
        </p:nvSpPr>
        <p:spPr>
          <a:xfrm>
            <a:off x="457200" y="5992261"/>
            <a:ext cx="452598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sklearn.tree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import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DecisionTreeRegressor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32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2BD-2810-DE36-B8C7-59B04A36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1E1B9-0F93-5ECE-0520-A7F0480A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803931" cy="1784363"/>
          </a:xfrm>
        </p:spPr>
        <p:txBody>
          <a:bodyPr/>
          <a:lstStyle/>
          <a:p>
            <a:r>
              <a:rPr lang="en-US" dirty="0"/>
              <a:t>Recall how we find the best regression line</a:t>
            </a:r>
          </a:p>
          <a:p>
            <a:pPr lvl="1"/>
            <a:r>
              <a:rPr lang="en-US" kern="0" dirty="0"/>
              <a:t>The </a:t>
            </a:r>
            <a:r>
              <a:rPr lang="en-US" b="1" i="1" kern="0" dirty="0">
                <a:solidFill>
                  <a:srgbClr val="FF0000"/>
                </a:solidFill>
              </a:rPr>
              <a:t>least squares </a:t>
            </a:r>
            <a:r>
              <a:rPr lang="en-US" kern="0" dirty="0"/>
              <a:t>regression line is the line that minimizes the sum of the </a:t>
            </a:r>
            <a:r>
              <a:rPr lang="en-US" b="1" kern="0" dirty="0"/>
              <a:t>squared</a:t>
            </a:r>
            <a:r>
              <a:rPr lang="en-US" kern="0" dirty="0"/>
              <a:t> residuals</a:t>
            </a:r>
            <a:endParaRPr lang="en-US" b="1" kern="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2C758-29B1-FA16-E262-288546F1C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80B8B2-C14F-41DD-D649-87E691935FBA}"/>
              </a:ext>
            </a:extLst>
          </p:cNvPr>
          <p:cNvSpPr txBox="1">
            <a:spLocks/>
          </p:cNvSpPr>
          <p:nvPr/>
        </p:nvSpPr>
        <p:spPr bwMode="auto">
          <a:xfrm>
            <a:off x="131884" y="1627335"/>
            <a:ext cx="5002824" cy="61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50CF5-D1A8-309C-4E5D-2B4F12A66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785" y="2163962"/>
            <a:ext cx="2246923" cy="336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A93E1-D06C-0745-346B-31C427404E6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" y="2775330"/>
                <a:ext cx="7803931" cy="1784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kern="0" dirty="0"/>
                  <a:t>Another way of saying this is that regression optimizes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kern="0" dirty="0">
                    <a:latin typeface="Symbol" pitchFamily="2" charset="2"/>
                  </a:rPr>
                  <a:t> </a:t>
                </a:r>
                <a:r>
                  <a:rPr lang="en-US" kern="0" dirty="0"/>
                  <a:t>that minimize the term: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kern="0" dirty="0"/>
              </a:p>
              <a:p>
                <a:pPr lvl="1">
                  <a:buClrTx/>
                </a:pPr>
                <a:endParaRPr lang="en-US" kern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A93E1-D06C-0745-346B-31C42740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" y="2775330"/>
                <a:ext cx="7803931" cy="1784363"/>
              </a:xfrm>
              <a:prstGeom prst="rect">
                <a:avLst/>
              </a:prstGeom>
              <a:blipFill>
                <a:blip r:embed="rId3"/>
                <a:stretch>
                  <a:fillRect l="-813" t="-19014" r="-1138" b="-690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6552CAB-6E01-BB18-420E-0F901D93561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0034" y="4698987"/>
                <a:ext cx="7803931" cy="1784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kern="0" dirty="0"/>
                  <a:t>Regularization adds a penalty term 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</m:e>
                          </m:nary>
                        </m:e>
                      </m:nary>
                    </m:oMath>
                  </m:oMathPara>
                </a14:m>
                <a:endParaRPr lang="en-US" b="1" kern="0" dirty="0"/>
              </a:p>
              <a:p>
                <a:pPr lvl="1">
                  <a:buClrTx/>
                </a:pPr>
                <a:endParaRPr lang="en-US" kern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6552CAB-6E01-BB18-420E-0F901D935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034" y="4698987"/>
                <a:ext cx="7803931" cy="1784363"/>
              </a:xfrm>
              <a:prstGeom prst="rect">
                <a:avLst/>
              </a:prstGeom>
              <a:blipFill>
                <a:blip r:embed="rId4"/>
                <a:stretch>
                  <a:fillRect l="-812" t="-37589" b="-517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EC044DCF-1D26-7BBB-71A6-C754E4560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1858" y="0"/>
            <a:ext cx="1518543" cy="1518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EB2F1-1846-4EED-9574-41C720EE1024}"/>
              </a:ext>
            </a:extLst>
          </p:cNvPr>
          <p:cNvSpPr txBox="1"/>
          <p:nvPr/>
        </p:nvSpPr>
        <p:spPr>
          <a:xfrm>
            <a:off x="6875812" y="4777586"/>
            <a:ext cx="2030681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Discourages extreme or overfit values in 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BA6F8A-5066-3E3C-8641-D700CDFFDF38}"/>
                  </a:ext>
                </a:extLst>
              </p:cNvPr>
              <p:cNvSpPr txBox="1"/>
              <p:nvPr/>
            </p:nvSpPr>
            <p:spPr>
              <a:xfrm>
                <a:off x="4491995" y="6294635"/>
                <a:ext cx="3009863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controls how much we discourage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BA6F8A-5066-3E3C-8641-D700CDFF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95" y="6294635"/>
                <a:ext cx="3009863" cy="307777"/>
              </a:xfrm>
              <a:prstGeom prst="rect">
                <a:avLst/>
              </a:prstGeom>
              <a:blipFill>
                <a:blip r:embed="rId7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931506-ABE6-953E-1FD2-9C987357DC58}"/>
              </a:ext>
            </a:extLst>
          </p:cNvPr>
          <p:cNvCxnSpPr/>
          <p:nvPr/>
        </p:nvCxnSpPr>
        <p:spPr bwMode="auto">
          <a:xfrm flipV="1">
            <a:off x="5522026" y="5680729"/>
            <a:ext cx="142504" cy="63239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4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/>
      <p:bldP spid="8" grpId="0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2BD-2810-DE36-B8C7-59B04A36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2C758-29B1-FA16-E262-288546F1C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80B8B2-C14F-41DD-D649-87E691935FBA}"/>
              </a:ext>
            </a:extLst>
          </p:cNvPr>
          <p:cNvSpPr txBox="1">
            <a:spLocks/>
          </p:cNvSpPr>
          <p:nvPr/>
        </p:nvSpPr>
        <p:spPr bwMode="auto">
          <a:xfrm>
            <a:off x="131884" y="1627335"/>
            <a:ext cx="5002824" cy="61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b="1" kern="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C044DCF-1D26-7BBB-71A6-C754E4560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858" y="0"/>
            <a:ext cx="1518543" cy="1518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89728F5-5A6B-3D6A-6761-DF02E8E76EE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205054" y="842025"/>
                <a:ext cx="8066690" cy="3329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dirty="0"/>
                  <a:t>The penalty term can be one of two forms</a:t>
                </a:r>
              </a:p>
              <a:p>
                <a:pPr lvl="1"/>
                <a:endParaRPr lang="en-US" kern="0" dirty="0"/>
              </a:p>
              <a:p>
                <a:pPr lvl="1"/>
                <a:r>
                  <a:rPr lang="en-US" kern="0" dirty="0"/>
                  <a:t>If the penalties are squ</a:t>
                </a:r>
                <a:r>
                  <a:rPr lang="en-US" dirty="0"/>
                  <a:t>ared this is called </a:t>
                </a:r>
                <a:r>
                  <a:rPr lang="en-US" b="1" i="1" dirty="0"/>
                  <a:t>ridge regression, also L2 regression</a:t>
                </a:r>
                <a:endParaRPr lang="en-US" b="1" i="1" kern="0" dirty="0"/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</m:e>
                          </m:nary>
                        </m:e>
                      </m:nary>
                    </m:oMath>
                  </m:oMathPara>
                </a14:m>
                <a:endParaRPr lang="en-US" b="0" kern="0" dirty="0"/>
              </a:p>
              <a:p>
                <a:pPr lvl="1"/>
                <a:endParaRPr lang="en-US" kern="0" dirty="0"/>
              </a:p>
              <a:p>
                <a:pPr lvl="1"/>
                <a:r>
                  <a:rPr lang="en-US" kern="0" dirty="0"/>
                  <a:t>If the penalties are absolute value, this is called </a:t>
                </a:r>
                <a:r>
                  <a:rPr lang="en-US" b="1" i="1" kern="0" dirty="0"/>
                  <a:t>lasso regression</a:t>
                </a:r>
                <a:r>
                  <a:rPr lang="en-US" kern="0" dirty="0"/>
                  <a:t>, or </a:t>
                </a:r>
                <a:r>
                  <a:rPr lang="en-US" b="1" i="1" kern="0" dirty="0"/>
                  <a:t>L1 regression </a:t>
                </a:r>
              </a:p>
              <a:p>
                <a:pPr lvl="1"/>
                <a:endParaRPr lang="en-US" b="1" i="1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89728F5-5A6B-3D6A-6761-DF02E8E76E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05054" y="842025"/>
                <a:ext cx="8066690" cy="3329384"/>
              </a:xfrm>
              <a:prstGeom prst="rect">
                <a:avLst/>
              </a:prstGeom>
              <a:blipFill>
                <a:blip r:embed="rId4"/>
                <a:stretch>
                  <a:fillRect l="-786" t="-1141" b="-95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F79C9E-970D-6D9D-C0FB-AF8E7177568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4439" y="3890158"/>
                <a:ext cx="8066690" cy="3329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ker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kern="0" dirty="0"/>
              </a:p>
              <a:p>
                <a:pPr lvl="1">
                  <a:buClrTx/>
                </a:pPr>
                <a:endParaRPr lang="en-US" kern="0" dirty="0"/>
              </a:p>
              <a:p>
                <a:pPr lvl="1">
                  <a:buClrTx/>
                </a:pPr>
                <a:endParaRPr lang="en-US" b="1" i="1" kern="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F79C9E-970D-6D9D-C0FB-AF8E7177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39" y="3890158"/>
                <a:ext cx="8066690" cy="3329384"/>
              </a:xfrm>
              <a:prstGeom prst="rect">
                <a:avLst/>
              </a:prstGeom>
              <a:blipFill>
                <a:blip r:embed="rId5"/>
                <a:stretch>
                  <a:fillRect t="-292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11ABAF1-9365-5B52-87BD-F61DC6382FCD}"/>
              </a:ext>
            </a:extLst>
          </p:cNvPr>
          <p:cNvSpPr/>
          <p:nvPr/>
        </p:nvSpPr>
        <p:spPr bwMode="auto">
          <a:xfrm>
            <a:off x="5134708" y="1982542"/>
            <a:ext cx="1387366" cy="1103587"/>
          </a:xfrm>
          <a:prstGeom prst="ellipse">
            <a:avLst/>
          </a:prstGeom>
          <a:solidFill>
            <a:schemeClr val="accent1">
              <a:alpha val="45105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F8BCB4-197A-7485-8AD0-AB8FC65E85B3}"/>
              </a:ext>
            </a:extLst>
          </p:cNvPr>
          <p:cNvSpPr/>
          <p:nvPr/>
        </p:nvSpPr>
        <p:spPr bwMode="auto">
          <a:xfrm>
            <a:off x="5021222" y="3829418"/>
            <a:ext cx="1387366" cy="1103587"/>
          </a:xfrm>
          <a:prstGeom prst="ellipse">
            <a:avLst/>
          </a:prstGeom>
          <a:solidFill>
            <a:schemeClr val="accent1">
              <a:alpha val="45105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069B0-574C-D8C8-78A8-8A9061CBC86C}"/>
              </a:ext>
            </a:extLst>
          </p:cNvPr>
          <p:cNvSpPr txBox="1"/>
          <p:nvPr/>
        </p:nvSpPr>
        <p:spPr>
          <a:xfrm>
            <a:off x="6687886" y="2334280"/>
            <a:ext cx="1864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“ridge penalty”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AD969-DAC0-0277-183D-8774BA1706B4}"/>
              </a:ext>
            </a:extLst>
          </p:cNvPr>
          <p:cNvSpPr txBox="1"/>
          <p:nvPr/>
        </p:nvSpPr>
        <p:spPr>
          <a:xfrm>
            <a:off x="6553200" y="4193139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“lasso penalty”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E499C-3AFC-9F42-3D8F-37E14FF8A111}"/>
              </a:ext>
            </a:extLst>
          </p:cNvPr>
          <p:cNvSpPr txBox="1"/>
          <p:nvPr/>
        </p:nvSpPr>
        <p:spPr>
          <a:xfrm>
            <a:off x="933701" y="5332734"/>
            <a:ext cx="7618413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typical result of the penalty is to “shrink” the </a:t>
            </a:r>
            <a:r>
              <a:rPr lang="en-US" sz="1600" dirty="0">
                <a:latin typeface="Symbol" pitchFamily="2" charset="2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parameters towards zero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shrinking of the coefficient value corrects for overfitting</a:t>
            </a:r>
          </a:p>
          <a:p>
            <a:pPr marL="742950" lvl="1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done for up to millions of features!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Regularization is also often referred to as </a:t>
            </a:r>
            <a:r>
              <a:rPr lang="en-US" sz="16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shrinkage</a:t>
            </a:r>
          </a:p>
        </p:txBody>
      </p:sp>
    </p:spTree>
    <p:extLst>
      <p:ext uri="{BB962C8B-B14F-4D97-AF65-F5344CB8AC3E}">
        <p14:creationId xmlns:p14="http://schemas.microsoft.com/office/powerpoint/2010/main" val="121025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uiExpand="1" build="p"/>
      <p:bldP spid="13" grpId="0"/>
      <p:bldP spid="14" grpId="0" animBg="1"/>
      <p:bldP spid="15" grpId="0" animBg="1"/>
      <p:bldP spid="16" grpId="0"/>
      <p:bldP spid="1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0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0B5B7CEC-622B-2290-E366-AAC16816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13456" y="1099099"/>
            <a:ext cx="189219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BBDFC-8761-1573-B9A9-D451E193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about Regularized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462B6-237C-1C4B-3396-66CB0A90B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42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905E93-3AC9-7FE0-B959-A71EB0DC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65739"/>
            <a:ext cx="8408505" cy="4722031"/>
          </a:xfrm>
        </p:spPr>
        <p:txBody>
          <a:bodyPr/>
          <a:lstStyle/>
          <a:p>
            <a:r>
              <a:rPr lang="en-US" dirty="0"/>
              <a:t>Regularized regression can be used when you have many features and don’t have a good way of reducing the total amount</a:t>
            </a:r>
          </a:p>
          <a:p>
            <a:endParaRPr lang="en-US" dirty="0"/>
          </a:p>
          <a:p>
            <a:r>
              <a:rPr lang="en-US" dirty="0"/>
              <a:t>Two types of regularization:</a:t>
            </a:r>
          </a:p>
          <a:p>
            <a:pPr lvl="1"/>
            <a:r>
              <a:rPr lang="en-US" dirty="0"/>
              <a:t>Ridge: uses squared penalty (L2)</a:t>
            </a:r>
          </a:p>
          <a:p>
            <a:pPr lvl="1"/>
            <a:r>
              <a:rPr lang="en-US" dirty="0"/>
              <a:t>Lasso: uses absolute penalty (L1) </a:t>
            </a:r>
          </a:p>
          <a:p>
            <a:pPr lvl="1"/>
            <a:endParaRPr lang="en-US" dirty="0"/>
          </a:p>
          <a:p>
            <a:r>
              <a:rPr lang="en-US" dirty="0"/>
              <a:t>Single parameter lambda (</a:t>
            </a:r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) determines the amount of regularization</a:t>
            </a:r>
          </a:p>
          <a:p>
            <a:pPr lvl="1"/>
            <a:r>
              <a:rPr lang="en-US" dirty="0">
                <a:latin typeface="Symbol" pitchFamily="2" charset="2"/>
              </a:rPr>
              <a:t>l = 0 </a:t>
            </a:r>
            <a:r>
              <a:rPr lang="en-US" dirty="0"/>
              <a:t>means no regularization</a:t>
            </a:r>
          </a:p>
          <a:p>
            <a:pPr lvl="1"/>
            <a:r>
              <a:rPr lang="en-US" dirty="0"/>
              <a:t>Larger</a:t>
            </a:r>
            <a:r>
              <a:rPr lang="en-US" dirty="0">
                <a:latin typeface="Symbol" pitchFamily="2" charset="2"/>
              </a:rPr>
              <a:t> l </a:t>
            </a:r>
            <a:r>
              <a:rPr lang="en-US" dirty="0"/>
              <a:t>is stronger penalty</a:t>
            </a:r>
          </a:p>
          <a:p>
            <a:pPr lvl="1"/>
            <a:r>
              <a:rPr lang="en-US" dirty="0">
                <a:latin typeface="Symbol" pitchFamily="2" charset="2"/>
              </a:rPr>
              <a:t>l </a:t>
            </a:r>
            <a:r>
              <a:rPr lang="en-US" dirty="0"/>
              <a:t>can be determined by test set or cross-validation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Cannot directly measure “significance” of coefficient with Lasso/Ridge </a:t>
            </a:r>
          </a:p>
          <a:p>
            <a:pPr lvl="1"/>
            <a:r>
              <a:rPr lang="en-US" dirty="0"/>
              <a:t>How much the </a:t>
            </a:r>
            <a:r>
              <a:rPr lang="en-US" dirty="0" err="1"/>
              <a:t>coef</a:t>
            </a:r>
            <a:r>
              <a:rPr lang="en-US" dirty="0"/>
              <a:t> is shrunk towards zero is a proxy for significance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507A1-F18E-0C84-9F1E-A092A562F776}"/>
              </a:ext>
            </a:extLst>
          </p:cNvPr>
          <p:cNvSpPr txBox="1"/>
          <p:nvPr/>
        </p:nvSpPr>
        <p:spPr>
          <a:xfrm>
            <a:off x="2590801" y="5861305"/>
            <a:ext cx="4486945" cy="49859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1" i="0" u="sng" dirty="0" err="1">
                <a:solidFill>
                  <a:srgbClr val="0056B3"/>
                </a:solidFill>
                <a:effectLst/>
                <a:latin typeface="Lucida Console" panose="020B0609040504020204" pitchFamily="49" charset="0"/>
                <a:hlinkClick r:id="rId3" tooltip="sklearn.linear_model"/>
              </a:rPr>
              <a:t>sklearn.linear_model</a:t>
            </a:r>
            <a:r>
              <a:rPr lang="en-US" sz="1200" b="1" i="0" u="sng" dirty="0" err="1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.Lasso</a:t>
            </a:r>
            <a:endParaRPr lang="en-US" sz="1200" b="1" i="0" u="sng" dirty="0">
              <a:solidFill>
                <a:srgbClr val="212529"/>
              </a:solidFill>
              <a:effectLst/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 sz="1200" b="1" i="0" u="sng" strike="noStrike" dirty="0">
                <a:solidFill>
                  <a:srgbClr val="2878A2"/>
                </a:solidFill>
                <a:effectLst/>
                <a:latin typeface="Lucida Console" panose="020B0609040504020204" pitchFamily="49" charset="0"/>
                <a:hlinkClick r:id="rId4"/>
              </a:rPr>
              <a:t>sklearn.linear_model.Ridge</a:t>
            </a:r>
            <a:endParaRPr lang="en-US" sz="1200" b="1" i="0" u="sng" strike="noStrike" dirty="0">
              <a:solidFill>
                <a:srgbClr val="2878A2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5F66F-8600-6E71-C841-F234DF7D5E30}"/>
              </a:ext>
            </a:extLst>
          </p:cNvPr>
          <p:cNvSpPr txBox="1"/>
          <p:nvPr/>
        </p:nvSpPr>
        <p:spPr>
          <a:xfrm>
            <a:off x="4740792" y="6371828"/>
            <a:ext cx="2336954" cy="43088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Uses alpha instead of lambda 🤷</a:t>
            </a:r>
          </a:p>
        </p:txBody>
      </p:sp>
    </p:spTree>
    <p:extLst>
      <p:ext uri="{BB962C8B-B14F-4D97-AF65-F5344CB8AC3E}">
        <p14:creationId xmlns:p14="http://schemas.microsoft.com/office/powerpoint/2010/main" val="393548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4A2D-6B59-BED3-B0BB-DA78AC25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005"/>
            <a:ext cx="8229600" cy="729214"/>
          </a:xfrm>
        </p:spPr>
        <p:txBody>
          <a:bodyPr/>
          <a:lstStyle/>
          <a:p>
            <a:r>
              <a:rPr lang="en-US" dirty="0"/>
              <a:t>Regularized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C05F6-596E-389C-4EE1-BE9782762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754027"/>
            <a:ext cx="8706678" cy="5491197"/>
          </a:xfrm>
        </p:spPr>
        <p:txBody>
          <a:bodyPr/>
          <a:lstStyle/>
          <a:p>
            <a:r>
              <a:rPr lang="en-US" dirty="0"/>
              <a:t>Lasso and Ridge regularization can be run with logistic regression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model_lr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(C=100000)</a:t>
            </a:r>
          </a:p>
          <a:p>
            <a:pPr lvl="2"/>
            <a:r>
              <a:rPr lang="en-US" dirty="0"/>
              <a:t>“C” is the complexity parameter and = 1/lambda</a:t>
            </a:r>
          </a:p>
          <a:p>
            <a:pPr lvl="2"/>
            <a:r>
              <a:rPr lang="en-US" dirty="0"/>
              <a:t>Large C means no regularization</a:t>
            </a:r>
          </a:p>
          <a:p>
            <a:pPr lvl="1"/>
            <a:r>
              <a:rPr lang="en-US" dirty="0"/>
              <a:t>For lasso use 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penalty=‘l1’</a:t>
            </a:r>
          </a:p>
          <a:p>
            <a:endParaRPr lang="en-US" dirty="0"/>
          </a:p>
          <a:p>
            <a:r>
              <a:rPr lang="en-US" dirty="0"/>
              <a:t>We mentioned that the lasso will “shrink” parameter estimates towards zero</a:t>
            </a:r>
          </a:p>
          <a:p>
            <a:endParaRPr lang="en-US" dirty="0"/>
          </a:p>
          <a:p>
            <a:r>
              <a:rPr lang="en-US" dirty="0"/>
              <a:t>In the lasso case, it will force some of the coefficients to equal exactly zero</a:t>
            </a:r>
          </a:p>
          <a:p>
            <a:endParaRPr lang="en-US" dirty="0"/>
          </a:p>
          <a:p>
            <a:r>
              <a:rPr lang="en-US" dirty="0"/>
              <a:t>This ends up having the same effect as variable selection!  </a:t>
            </a:r>
          </a:p>
          <a:p>
            <a:pPr lvl="1"/>
            <a:r>
              <a:rPr lang="en-US" dirty="0"/>
              <a:t>Lasso is very popular and tends to be quite effective while creating a much simpler model.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2C48C-88EA-FDCA-4B6D-55424C0B5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1DF42-A147-1050-EDC6-0A5A9F07D896}"/>
              </a:ext>
            </a:extLst>
          </p:cNvPr>
          <p:cNvSpPr txBox="1"/>
          <p:nvPr/>
        </p:nvSpPr>
        <p:spPr>
          <a:xfrm>
            <a:off x="2515964" y="6045169"/>
            <a:ext cx="3578800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details: ISL Chapter 6.2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92DA4D-D3AB-9700-9B0C-6066E40F9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237" y="5880618"/>
            <a:ext cx="729214" cy="7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2F9E-6BA0-8C16-CFA7-F07E2D63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v. Ridge Shrinkage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93096E97-25B9-E929-26F9-AFA7B260B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222" y="1605904"/>
            <a:ext cx="3886200" cy="33722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75B78-A283-6DFF-54DC-5F5B57DBE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12C1D8B8-19E3-6F38-3C53-36AE436E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3" y="1720850"/>
            <a:ext cx="38862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11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A9F7-2F64-9CEC-81E4-E19408EF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D4187-A1AF-F8A9-2945-1578FC8A2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13" y="1875014"/>
            <a:ext cx="5835923" cy="3799276"/>
          </a:xfrm>
        </p:spPr>
        <p:txBody>
          <a:bodyPr/>
          <a:lstStyle/>
          <a:p>
            <a:r>
              <a:rPr lang="en-US" dirty="0"/>
              <a:t>Regularization has many uses in data science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Shrinks parameter values to avoid overfitting</a:t>
            </a:r>
          </a:p>
          <a:p>
            <a:pPr lvl="1"/>
            <a:r>
              <a:rPr lang="en-US" dirty="0"/>
              <a:t>Removes noise features by setting parameter value to 0 (lasso)</a:t>
            </a:r>
          </a:p>
          <a:p>
            <a:pPr lvl="1"/>
            <a:r>
              <a:rPr lang="en-US" dirty="0"/>
              <a:t>Can help deal with heavily correlated features (multicollinearity)</a:t>
            </a:r>
          </a:p>
          <a:p>
            <a:pPr lvl="1"/>
            <a:r>
              <a:rPr lang="en-US" dirty="0"/>
              <a:t>Can enable fitting massive amounts of features (high dimensionality)</a:t>
            </a:r>
          </a:p>
          <a:p>
            <a:pPr lvl="1"/>
            <a:r>
              <a:rPr lang="en-US" dirty="0"/>
              <a:t>Can fit models where you have more parameters than observations (p&gt;n)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86595-2EC2-5BAE-A053-C954FF7A2D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97F7E6-894B-8140-9E1C-044739ADC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25" y="2175035"/>
            <a:ext cx="2447605" cy="30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987974" y="1841212"/>
            <a:ext cx="653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5B9DE-DC1E-79B8-F1D5-A63C641C4397}"/>
              </a:ext>
            </a:extLst>
          </p:cNvPr>
          <p:cNvSpPr txBox="1"/>
          <p:nvPr/>
        </p:nvSpPr>
        <p:spPr>
          <a:xfrm>
            <a:off x="2850777" y="3186613"/>
            <a:ext cx="4980851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T6_Regression_Regularization.ipynb</a:t>
            </a:r>
          </a:p>
        </p:txBody>
      </p:sp>
    </p:spTree>
    <p:extLst>
      <p:ext uri="{BB962C8B-B14F-4D97-AF65-F5344CB8AC3E}">
        <p14:creationId xmlns:p14="http://schemas.microsoft.com/office/powerpoint/2010/main" val="954324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94B11-591A-CFEC-E9B4-6C8D8459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AA704-015A-91DC-86AD-630D59F7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85C63-9D63-9E17-9348-6E8CC99A7DB1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C38C1-05AA-FCFF-5F12-5238D1E53674}"/>
              </a:ext>
            </a:extLst>
          </p:cNvPr>
          <p:cNvSpPr txBox="1"/>
          <p:nvPr/>
        </p:nvSpPr>
        <p:spPr>
          <a:xfrm>
            <a:off x="1345325" y="1838593"/>
            <a:ext cx="3624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ML Models …</a:t>
            </a:r>
          </a:p>
        </p:txBody>
      </p:sp>
    </p:spTree>
    <p:extLst>
      <p:ext uri="{BB962C8B-B14F-4D97-AF65-F5344CB8AC3E}">
        <p14:creationId xmlns:p14="http://schemas.microsoft.com/office/powerpoint/2010/main" val="1065068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861884-4331-C491-F73B-FEA91B03B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10CE-7222-07A5-3298-8A67F562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D459-46D3-5889-9629-1E0AF8FA5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Trees are a “rule-based” way to build classification models</a:t>
            </a:r>
          </a:p>
          <a:p>
            <a:pPr lvl="1"/>
            <a:r>
              <a:rPr lang="en-US" dirty="0"/>
              <a:t>Results in a partition of the input space</a:t>
            </a:r>
          </a:p>
          <a:p>
            <a:pPr lvl="1"/>
            <a:r>
              <a:rPr lang="en-US" dirty="0"/>
              <a:t>Uses rules that are parallel to axes: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1682B-7BBE-F4A6-0E0E-DB5EB66E27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A diagram of a diagram of a balance&#10;&#10;Description automatically generated with medium confidence">
            <a:extLst>
              <a:ext uri="{FF2B5EF4-FFF2-40B4-BE49-F238E27FC236}">
                <a16:creationId xmlns:a16="http://schemas.microsoft.com/office/drawing/2014/main" id="{53231D71-437E-439F-6805-73CB03B9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45" y="2274933"/>
            <a:ext cx="5690232" cy="4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61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D0624-77F4-B927-7816-8E8544858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F3B01-F82D-3DBD-D98D-48086E91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474" y="919198"/>
            <a:ext cx="4130565" cy="422082"/>
          </a:xfrm>
          <a:solidFill>
            <a:schemeClr val="accent1"/>
          </a:solidFill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Linear Discriminant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DA00-8AA3-B107-D180-7753B786DB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610D34-1F17-1A74-C5E7-22D1CBB4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 via Discriminants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F7800-EC81-68C7-EEAC-5FC690640074}"/>
              </a:ext>
            </a:extLst>
          </p:cNvPr>
          <p:cNvGrpSpPr/>
          <p:nvPr/>
        </p:nvGrpSpPr>
        <p:grpSpPr>
          <a:xfrm>
            <a:off x="4714503" y="1499738"/>
            <a:ext cx="4104290" cy="3045490"/>
            <a:chOff x="1676400" y="1371600"/>
            <a:chExt cx="5291100" cy="3657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8AD39A-DC5F-0E75-0B12-7C6753236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692"/>
            <a:stretch/>
          </p:blipFill>
          <p:spPr>
            <a:xfrm>
              <a:off x="1676400" y="1371600"/>
              <a:ext cx="5291100" cy="365760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94B9FF2-0930-70E3-ED6E-5CB2A1340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5200" y="2971800"/>
              <a:ext cx="762000" cy="1066800"/>
            </a:xfrm>
            <a:prstGeom prst="line">
              <a:avLst/>
            </a:prstGeom>
            <a:ln w="666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close up of words&#10;&#10;Description automatically generated">
            <a:extLst>
              <a:ext uri="{FF2B5EF4-FFF2-40B4-BE49-F238E27FC236}">
                <a16:creationId xmlns:a16="http://schemas.microsoft.com/office/drawing/2014/main" id="{20B620D0-E81F-4813-3FD9-1066B470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46" y="4850262"/>
            <a:ext cx="2438400" cy="508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51FB3C-D5DD-EEC8-FB14-A89FA95A43ED}"/>
              </a:ext>
            </a:extLst>
          </p:cNvPr>
          <p:cNvSpPr txBox="1"/>
          <p:nvPr/>
        </p:nvSpPr>
        <p:spPr>
          <a:xfrm>
            <a:off x="6560232" y="4835073"/>
            <a:ext cx="234380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“best” line is found via mathematical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B9B9E-65B9-9D5A-6C54-8188E016D199}"/>
              </a:ext>
            </a:extLst>
          </p:cNvPr>
          <p:cNvSpPr txBox="1"/>
          <p:nvPr/>
        </p:nvSpPr>
        <p:spPr>
          <a:xfrm>
            <a:off x="4012442" y="5611234"/>
            <a:ext cx="2343807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NOT regression! </a:t>
            </a:r>
          </a:p>
        </p:txBody>
      </p:sp>
      <p:pic>
        <p:nvPicPr>
          <p:cNvPr id="9" name="Picture 8" descr="A diagram of a diagram of a balance&#10;&#10;Description automatically generated with medium confidence">
            <a:extLst>
              <a:ext uri="{FF2B5EF4-FFF2-40B4-BE49-F238E27FC236}">
                <a16:creationId xmlns:a16="http://schemas.microsoft.com/office/drawing/2014/main" id="{DC1069A3-7843-1ACE-4505-275F9C342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4740"/>
            <a:ext cx="4114800" cy="3006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2E1785-E88E-EE07-D449-F8E5788E1F79}"/>
              </a:ext>
            </a:extLst>
          </p:cNvPr>
          <p:cNvSpPr txBox="1"/>
          <p:nvPr/>
        </p:nvSpPr>
        <p:spPr>
          <a:xfrm>
            <a:off x="4286992" y="2446317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22B5AD-32B0-2661-0770-70184E713EB7}"/>
              </a:ext>
            </a:extLst>
          </p:cNvPr>
          <p:cNvSpPr txBox="1">
            <a:spLocks/>
          </p:cNvSpPr>
          <p:nvPr/>
        </p:nvSpPr>
        <p:spPr bwMode="auto">
          <a:xfrm>
            <a:off x="369787" y="919198"/>
            <a:ext cx="4130565" cy="42208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FontTx/>
              <a:buNone/>
            </a:pPr>
            <a:r>
              <a:rPr lang="en-US" b="1" kern="0" dirty="0">
                <a:solidFill>
                  <a:srgbClr val="0070C0"/>
                </a:solidFill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4509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0B97-B607-746B-E705-DC629DB6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87C17-49F8-8E59-C3FF-10BE0CAF40C1}"/>
              </a:ext>
            </a:extLst>
          </p:cNvPr>
          <p:cNvSpPr txBox="1"/>
          <p:nvPr/>
        </p:nvSpPr>
        <p:spPr>
          <a:xfrm>
            <a:off x="798786" y="1912883"/>
            <a:ext cx="3979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Trees and Grid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9EF13-243C-37E2-1C2D-09F8E389FAEC}"/>
              </a:ext>
            </a:extLst>
          </p:cNvPr>
          <p:cNvSpPr txBox="1"/>
          <p:nvPr/>
        </p:nvSpPr>
        <p:spPr>
          <a:xfrm>
            <a:off x="3111063" y="3228945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T6</a:t>
            </a:r>
            <a:r>
              <a:rPr lang="en-US" sz="200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_RegressionTree_GridSearch.</a:t>
            </a:r>
            <a:r>
              <a:rPr lang="en-US" sz="20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ipynb</a:t>
            </a:r>
          </a:p>
        </p:txBody>
      </p:sp>
    </p:spTree>
    <p:extLst>
      <p:ext uri="{BB962C8B-B14F-4D97-AF65-F5344CB8AC3E}">
        <p14:creationId xmlns:p14="http://schemas.microsoft.com/office/powerpoint/2010/main" val="3265299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B9B4C-A0BF-C9D8-49DE-3313532B6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7D26-2CF0-DF86-19D3-1AFBDE57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5701"/>
            <a:ext cx="8229600" cy="729214"/>
          </a:xfrm>
        </p:spPr>
        <p:txBody>
          <a:bodyPr/>
          <a:lstStyle/>
          <a:p>
            <a:r>
              <a:rPr lang="en-US" dirty="0"/>
              <a:t>Linear Discriminant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AA5BE-9829-39F5-1728-B7B484B8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2" y="754915"/>
            <a:ext cx="6563710" cy="495140"/>
          </a:xfrm>
        </p:spPr>
        <p:txBody>
          <a:bodyPr/>
          <a:lstStyle/>
          <a:p>
            <a:r>
              <a:rPr lang="en-US" dirty="0"/>
              <a:t>Linear discriminant: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936EF-E4B3-2120-C472-B61D59DDC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F4397-9347-B865-82CE-950B2FFF6CE7}"/>
              </a:ext>
            </a:extLst>
          </p:cNvPr>
          <p:cNvSpPr txBox="1"/>
          <p:nvPr/>
        </p:nvSpPr>
        <p:spPr>
          <a:xfrm>
            <a:off x="1361091" y="1356295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Class(x)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753B-963D-CF08-4801-329094B31DD2}"/>
              </a:ext>
            </a:extLst>
          </p:cNvPr>
          <p:cNvSpPr txBox="1"/>
          <p:nvPr/>
        </p:nvSpPr>
        <p:spPr>
          <a:xfrm>
            <a:off x="3209290" y="1206160"/>
            <a:ext cx="450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if 1.0×𝐴𝑔𝑒 −1.5×𝐵𝑎𝑙𝑎𝑛𝑐𝑒+ 60 &gt;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ADE0F6-EDBE-0782-03F0-FCF42E6D5983}"/>
                  </a:ext>
                </a:extLst>
              </p:cNvPr>
              <p:cNvSpPr txBox="1"/>
              <p:nvPr/>
            </p:nvSpPr>
            <p:spPr>
              <a:xfrm>
                <a:off x="3200401" y="1672287"/>
                <a:ext cx="4417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∘</m:t>
                    </m:r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if 1.0×𝐴𝑔𝑒 −1.5×𝐵𝑎𝑙𝑎𝑛𝑐𝑒+ 60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16497-666F-19B9-079F-F677D3C4F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1" y="1672287"/>
                <a:ext cx="4417107" cy="400110"/>
              </a:xfrm>
              <a:prstGeom prst="rect">
                <a:avLst/>
              </a:prstGeom>
              <a:blipFill>
                <a:blip r:embed="rId3"/>
                <a:stretch>
                  <a:fillRect t="-9091" r="-57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20B65886-EC0C-E2D5-6711-1E1D0B34420D}"/>
              </a:ext>
            </a:extLst>
          </p:cNvPr>
          <p:cNvSpPr/>
          <p:nvPr/>
        </p:nvSpPr>
        <p:spPr bwMode="auto">
          <a:xfrm>
            <a:off x="2789687" y="1198640"/>
            <a:ext cx="410714" cy="873757"/>
          </a:xfrm>
          <a:prstGeom prst="rightBrace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792747-CF7F-EE8D-B11F-8C98FB544970}"/>
              </a:ext>
            </a:extLst>
          </p:cNvPr>
          <p:cNvSpPr txBox="1">
            <a:spLocks/>
          </p:cNvSpPr>
          <p:nvPr/>
        </p:nvSpPr>
        <p:spPr bwMode="auto">
          <a:xfrm>
            <a:off x="336332" y="2318692"/>
            <a:ext cx="8555420" cy="343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Linear discriminants:</a:t>
            </a:r>
          </a:p>
          <a:p>
            <a:pPr lvl="1">
              <a:buClrTx/>
            </a:pPr>
            <a:r>
              <a:rPr lang="en-US" kern="0" dirty="0"/>
              <a:t>Are a parameterized model: the coefficients of the line are determined by the algorithm</a:t>
            </a:r>
          </a:p>
          <a:p>
            <a:pPr lvl="1">
              <a:buClrTx/>
            </a:pPr>
            <a:r>
              <a:rPr lang="en-US" kern="0" dirty="0"/>
              <a:t>Competing model to logistic regression</a:t>
            </a:r>
          </a:p>
          <a:p>
            <a:pPr lvl="2">
              <a:buClrTx/>
            </a:pPr>
            <a:r>
              <a:rPr lang="en-US" kern="0" dirty="0"/>
              <a:t>Both are linear in the features</a:t>
            </a:r>
          </a:p>
          <a:p>
            <a:pPr lvl="1">
              <a:buClrTx/>
            </a:pPr>
            <a:r>
              <a:rPr lang="en-US" kern="0" dirty="0"/>
              <a:t>Good when</a:t>
            </a:r>
          </a:p>
          <a:p>
            <a:pPr lvl="2">
              <a:buClrTx/>
            </a:pPr>
            <a:r>
              <a:rPr lang="en-US" kern="0" dirty="0"/>
              <a:t>You believe the relationship might be linear</a:t>
            </a:r>
          </a:p>
          <a:p>
            <a:pPr lvl="2">
              <a:buClrTx/>
            </a:pPr>
            <a:r>
              <a:rPr lang="en-US" kern="0" dirty="0"/>
              <a:t>Feature distributions are “well-behaved” (normal)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012BE-EDFD-5B2C-77CA-2686D61D95AF}"/>
              </a:ext>
            </a:extLst>
          </p:cNvPr>
          <p:cNvSpPr txBox="1"/>
          <p:nvPr/>
        </p:nvSpPr>
        <p:spPr>
          <a:xfrm>
            <a:off x="1397876" y="6106725"/>
            <a:ext cx="6631944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sklearn.discriminant_analysis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LinearDiscriminantAnalysis</a:t>
            </a:r>
            <a:endParaRPr lang="en-US" sz="20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56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10836-E50D-E4E3-3248-D05DEA56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2121F-F444-B8F6-B6D5-8B7E9FAF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B76C5-5AA3-7573-9BD2-C08225E19A1E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ED41F-602F-54A2-61F0-5331AF12B53B}"/>
              </a:ext>
            </a:extLst>
          </p:cNvPr>
          <p:cNvSpPr txBox="1"/>
          <p:nvPr/>
        </p:nvSpPr>
        <p:spPr>
          <a:xfrm>
            <a:off x="1345325" y="1838593"/>
            <a:ext cx="4675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1755215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2B8CE-43AE-9336-0757-BF2925A49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888E-9B77-13B6-2569-4C12E648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via 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CCB5E-FD33-253D-4224-C5EFEFF0F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 Machines are another type of mathematical model that finds linear boundaries between classes </a:t>
            </a:r>
          </a:p>
          <a:p>
            <a:r>
              <a:rPr lang="en-US" dirty="0"/>
              <a:t>They have become quite popular in recent years due to their superior performance in classification problems.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26CC7-ED6D-2EF4-1C66-6979E339F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6FE9-E41E-7EA7-8A7B-1643D5E9E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94" y="2846763"/>
            <a:ext cx="6003212" cy="40112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200203-F7CC-2113-8BC0-A3FC75E319B4}"/>
              </a:ext>
            </a:extLst>
          </p:cNvPr>
          <p:cNvCxnSpPr>
            <a:cxnSpLocks/>
          </p:cNvCxnSpPr>
          <p:nvPr/>
        </p:nvCxnSpPr>
        <p:spPr>
          <a:xfrm>
            <a:off x="2057400" y="3389501"/>
            <a:ext cx="5410200" cy="1828800"/>
          </a:xfrm>
          <a:prstGeom prst="line">
            <a:avLst/>
          </a:prstGeom>
          <a:ln w="666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662DC8-715E-DC01-243C-7C0A774FC593}"/>
              </a:ext>
            </a:extLst>
          </p:cNvPr>
          <p:cNvCxnSpPr>
            <a:cxnSpLocks/>
          </p:cNvCxnSpPr>
          <p:nvPr/>
        </p:nvCxnSpPr>
        <p:spPr>
          <a:xfrm>
            <a:off x="3124200" y="2475101"/>
            <a:ext cx="2286000" cy="4299691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E88595-1623-B649-168D-04021CC10A23}"/>
              </a:ext>
            </a:extLst>
          </p:cNvPr>
          <p:cNvSpPr txBox="1"/>
          <p:nvPr/>
        </p:nvSpPr>
        <p:spPr>
          <a:xfrm>
            <a:off x="6453343" y="3903706"/>
            <a:ext cx="2286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line is best?</a:t>
            </a:r>
          </a:p>
        </p:txBody>
      </p:sp>
    </p:spTree>
    <p:extLst>
      <p:ext uri="{BB962C8B-B14F-4D97-AF65-F5344CB8AC3E}">
        <p14:creationId xmlns:p14="http://schemas.microsoft.com/office/powerpoint/2010/main" val="421595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A3CE4-3742-C1AC-361C-007CC766E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2EE9-4CCC-BC37-C366-8B9E52A6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line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1C0E7-A4AE-D1E8-683E-334D64AEB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323556"/>
            <a:ext cx="7620000" cy="1087121"/>
          </a:xfrm>
        </p:spPr>
        <p:txBody>
          <a:bodyPr/>
          <a:lstStyle/>
          <a:p>
            <a:r>
              <a:rPr lang="en-US" dirty="0"/>
              <a:t>Prefer the one with the most space in between?</a:t>
            </a:r>
          </a:p>
          <a:p>
            <a:r>
              <a:rPr lang="en-US" dirty="0"/>
              <a:t>How would you measure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B3DCA-D1B6-2CB2-F097-A9553196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069" y="1309169"/>
            <a:ext cx="58928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EA78C-E36F-E558-1125-4BF3AE17234F}"/>
              </a:ext>
            </a:extLst>
          </p:cNvPr>
          <p:cNvSpPr txBox="1"/>
          <p:nvPr/>
        </p:nvSpPr>
        <p:spPr>
          <a:xfrm>
            <a:off x="457200" y="2081047"/>
            <a:ext cx="2497959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Simplifying assumption: points are separable</a:t>
            </a:r>
          </a:p>
        </p:txBody>
      </p:sp>
    </p:spTree>
    <p:extLst>
      <p:ext uri="{BB962C8B-B14F-4D97-AF65-F5344CB8AC3E}">
        <p14:creationId xmlns:p14="http://schemas.microsoft.com/office/powerpoint/2010/main" val="47701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D8B3C-4448-D8FE-8E5A-E13C65803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7ABA-6DF1-5D0A-C64D-4EABEC0B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546"/>
            <a:ext cx="9067800" cy="685482"/>
          </a:xfrm>
        </p:spPr>
        <p:txBody>
          <a:bodyPr>
            <a:noAutofit/>
          </a:bodyPr>
          <a:lstStyle/>
          <a:p>
            <a:r>
              <a:rPr lang="en-US" dirty="0"/>
              <a:t>Maximizing margin: </a:t>
            </a:r>
            <a:br>
              <a:rPr lang="en-US" dirty="0"/>
            </a:br>
            <a:r>
              <a:rPr lang="en-US" dirty="0"/>
              <a:t>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94730-66D8-92BE-B11F-E0389B599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66" y="1379069"/>
            <a:ext cx="4110010" cy="3316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A424E0-3C75-6502-3C08-27610CAEDD87}"/>
              </a:ext>
            </a:extLst>
          </p:cNvPr>
          <p:cNvSpPr txBox="1"/>
          <p:nvPr/>
        </p:nvSpPr>
        <p:spPr>
          <a:xfrm>
            <a:off x="273158" y="1289296"/>
            <a:ext cx="3584139" cy="30962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optimal SVM is the boundary that maximizes the margin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course data is not typically separable, but there are some clever mathematical tricks devised to deal with that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Computationally complex, but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b="1" dirty="0">
                <a:solidFill>
                  <a:srgbClr val="007020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from</a:t>
            </a:r>
            <a:r>
              <a:rPr lang="en-US" sz="1600" b="1" dirty="0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sklearn</a:t>
            </a:r>
            <a:r>
              <a:rPr lang="en-US" sz="1600" b="1" dirty="0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import</a:t>
            </a:r>
            <a:r>
              <a:rPr lang="en-US" sz="1600" b="1" dirty="0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svm</a:t>
            </a:r>
            <a:endParaRPr lang="en-US" sz="1600" dirty="0">
              <a:highlight>
                <a:srgbClr val="00FFFF"/>
              </a:highlight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62164-F8E3-6B5F-79DB-ECF8AE6E2A5B}"/>
              </a:ext>
            </a:extLst>
          </p:cNvPr>
          <p:cNvSpPr txBox="1"/>
          <p:nvPr/>
        </p:nvSpPr>
        <p:spPr>
          <a:xfrm>
            <a:off x="1739269" y="4844569"/>
            <a:ext cx="5665462" cy="9294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 has complexity parameters: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 : “the cost”: higher values fit training data more closely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Kernel: linear or non-linear + degree of polynomial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EAF4D-2F37-E63C-55BA-CACD3909460D}"/>
              </a:ext>
            </a:extLst>
          </p:cNvPr>
          <p:cNvSpPr txBox="1"/>
          <p:nvPr/>
        </p:nvSpPr>
        <p:spPr>
          <a:xfrm>
            <a:off x="1072055" y="6033040"/>
            <a:ext cx="720690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ISL: Chapter 9.3 – 9.6 has good explanation plus python code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EC3042D-31A4-B9B5-E64B-E92C475A9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5775" y="6023161"/>
            <a:ext cx="409989" cy="4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1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191B-83FB-4E38-B77D-89E26FD6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in Predictive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DFDA4-E226-CD14-6B47-ED5B2E13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SVMs provide some of the best predictive performance</a:t>
            </a:r>
          </a:p>
          <a:p>
            <a:r>
              <a:rPr lang="en-US" dirty="0"/>
              <a:t>Can find boundaries in complex, non-linear situations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Very computationally intensive</a:t>
            </a:r>
          </a:p>
          <a:p>
            <a:pPr lvl="1"/>
            <a:r>
              <a:rPr lang="en-US" dirty="0"/>
              <a:t>Need to standardize features</a:t>
            </a:r>
          </a:p>
          <a:p>
            <a:pPr lvl="1"/>
            <a:r>
              <a:rPr lang="en-US" dirty="0"/>
              <a:t>Many tuning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278ED-3152-CC6F-F4FB-F6F7815ED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 descr="A graph with dots and circles&#10;&#10;Description automatically generated">
            <a:extLst>
              <a:ext uri="{FF2B5EF4-FFF2-40B4-BE49-F238E27FC236}">
                <a16:creationId xmlns:a16="http://schemas.microsoft.com/office/drawing/2014/main" id="{2932E9C3-39E3-00BD-F1CE-21DAEE6F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929" y="2877129"/>
            <a:ext cx="3953152" cy="38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1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D4EB8-416C-249A-4ACB-1C731040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EB744-0B02-24C7-25A3-393752FA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FF206-9C3D-4643-7EBE-86B28487C749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F1ED0D-F134-DE10-806F-5ABFAF0DAC93}"/>
              </a:ext>
            </a:extLst>
          </p:cNvPr>
          <p:cNvSpPr txBox="1"/>
          <p:nvPr/>
        </p:nvSpPr>
        <p:spPr>
          <a:xfrm>
            <a:off x="1345325" y="1838593"/>
            <a:ext cx="5419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Series and Forecasting </a:t>
            </a:r>
          </a:p>
        </p:txBody>
      </p:sp>
    </p:spTree>
    <p:extLst>
      <p:ext uri="{BB962C8B-B14F-4D97-AF65-F5344CB8AC3E}">
        <p14:creationId xmlns:p14="http://schemas.microsoft.com/office/powerpoint/2010/main" val="1318363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ED7D-CB2E-465A-A314-74C52B11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or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3C04-EB83-D5F0-A6BE-4F886010E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Modelling data with a time component requires some specialized thinking</a:t>
            </a:r>
          </a:p>
          <a:p>
            <a:pPr lvl="1"/>
            <a:r>
              <a:rPr lang="en-US" dirty="0"/>
              <a:t>This field is called </a:t>
            </a:r>
            <a:r>
              <a:rPr lang="en-US" i="1" dirty="0"/>
              <a:t>Time Series – </a:t>
            </a:r>
            <a:r>
              <a:rPr lang="en-US" dirty="0"/>
              <a:t>when the goal is prediction it is often called </a:t>
            </a:r>
            <a:r>
              <a:rPr lang="en-US" i="1" dirty="0"/>
              <a:t>Forecasting</a:t>
            </a:r>
          </a:p>
          <a:p>
            <a:pPr lvl="1"/>
            <a:r>
              <a:rPr lang="en-US" dirty="0"/>
              <a:t>Used widely to forecast sales, markets, production, demand,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Can be at any granularity, year, month, day, second, sub-second…</a:t>
            </a:r>
          </a:p>
          <a:p>
            <a:endParaRPr lang="en-US" i="1" dirty="0"/>
          </a:p>
          <a:p>
            <a:r>
              <a:rPr lang="en-US" dirty="0"/>
              <a:t>Time series models need to</a:t>
            </a:r>
          </a:p>
          <a:p>
            <a:pPr lvl="1"/>
            <a:r>
              <a:rPr lang="en-US" dirty="0"/>
              <a:t>Account for </a:t>
            </a:r>
            <a:r>
              <a:rPr lang="en-US" i="1" dirty="0"/>
              <a:t>seasonality</a:t>
            </a:r>
            <a:r>
              <a:rPr lang="en-US" dirty="0"/>
              <a:t>, that is effects of days of week, time of day, or seasons in the year</a:t>
            </a:r>
          </a:p>
          <a:p>
            <a:pPr lvl="1"/>
            <a:r>
              <a:rPr lang="en-US" dirty="0"/>
              <a:t>Account for </a:t>
            </a:r>
            <a:r>
              <a:rPr lang="en-US" i="1" dirty="0"/>
              <a:t>auto-correlation, </a:t>
            </a:r>
            <a:r>
              <a:rPr lang="en-US" dirty="0"/>
              <a:t>the fact that the observations are not independent (today’s stock market price depends on yesterday’s price)</a:t>
            </a:r>
          </a:p>
          <a:p>
            <a:pPr lvl="1"/>
            <a:r>
              <a:rPr lang="en-US" dirty="0"/>
              <a:t>Incorporate features into these models to account for outside influences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B2D9A-00B4-913E-8992-7FB0E5FE9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3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DE2B-C496-808E-DA24-54DF92F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Amtrak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E860D-0B98-AB4A-C2E4-378706A5F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735824" cy="806901"/>
          </a:xfrm>
        </p:spPr>
        <p:txBody>
          <a:bodyPr/>
          <a:lstStyle/>
          <a:p>
            <a:r>
              <a:rPr lang="en-US" dirty="0"/>
              <a:t>Monthly ridership of Amtrak trains: 1990-2004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D5F9-CA27-EB90-69FE-6BF036059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FCBBC8-E833-6344-C1CE-535EAB0A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8" y="1795526"/>
            <a:ext cx="4445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C44D7D-1155-08E6-E02E-F9338C8FAE4D}"/>
              </a:ext>
            </a:extLst>
          </p:cNvPr>
          <p:cNvSpPr txBox="1">
            <a:spLocks/>
          </p:cNvSpPr>
          <p:nvPr/>
        </p:nvSpPr>
        <p:spPr bwMode="auto">
          <a:xfrm>
            <a:off x="704088" y="4878713"/>
            <a:ext cx="7982712" cy="72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Can see overall ridership, U-shaped trend, and regular seasonality</a:t>
            </a:r>
          </a:p>
        </p:txBody>
      </p:sp>
    </p:spTree>
    <p:extLst>
      <p:ext uri="{BB962C8B-B14F-4D97-AF65-F5344CB8AC3E}">
        <p14:creationId xmlns:p14="http://schemas.microsoft.com/office/powerpoint/2010/main" val="23953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EC2C-3765-9A55-F03D-07F8215D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92737-EFE3-9ED4-D3EF-D0756ECB7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82712" cy="1556709"/>
          </a:xfrm>
        </p:spPr>
        <p:txBody>
          <a:bodyPr/>
          <a:lstStyle/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dirty="0"/>
              <a:t>fit a regression model to this and extrapolate out to the future, but</a:t>
            </a:r>
          </a:p>
          <a:p>
            <a:pPr lvl="1"/>
            <a:r>
              <a:rPr lang="en-US" dirty="0"/>
              <a:t>It violates regression assumptions</a:t>
            </a:r>
          </a:p>
          <a:p>
            <a:pPr lvl="1"/>
            <a:r>
              <a:rPr lang="en-US" dirty="0"/>
              <a:t>It doesn’t take account of seasons or auto-correlation properly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DAFA2-AA74-5940-7C49-BF4AEF5BC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06126-1B30-4826-2EC6-8EABEB2E89A6}"/>
              </a:ext>
            </a:extLst>
          </p:cNvPr>
          <p:cNvSpPr txBox="1"/>
          <p:nvPr/>
        </p:nvSpPr>
        <p:spPr>
          <a:xfrm>
            <a:off x="1809240" y="2578608"/>
            <a:ext cx="4461478" cy="72019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statsmodels.tsa</a:t>
            </a:r>
            <a:r>
              <a:rPr lang="en-US" sz="1200" b="1" dirty="0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tsatools</a:t>
            </a:r>
            <a:endParaRPr lang="en-US" sz="1200" dirty="0">
              <a:effectLst/>
              <a:latin typeface="Lucida Console" panose="020B0609040504020204" pitchFamily="49" charset="0"/>
            </a:endParaRPr>
          </a:p>
          <a:p>
            <a:pPr marL="0" indent="0" algn="l">
              <a:buNone/>
            </a:pP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statsmodels.tsa.arima_model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ARIMA </a:t>
            </a:r>
          </a:p>
          <a:p>
            <a:pPr marL="0" indent="0" algn="l">
              <a:buNone/>
            </a:pP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statsmodels.graphics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tsaplots</a:t>
            </a:r>
            <a:endParaRPr lang="en-US" sz="1200" dirty="0">
              <a:effectLst/>
              <a:latin typeface="Lucida Console" panose="020B06090405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A94C4C-7FD6-D0C6-8FC8-EB62A749C6B0}"/>
              </a:ext>
            </a:extLst>
          </p:cNvPr>
          <p:cNvSpPr txBox="1">
            <a:spLocks/>
          </p:cNvSpPr>
          <p:nvPr/>
        </p:nvSpPr>
        <p:spPr bwMode="auto">
          <a:xfrm>
            <a:off x="457200" y="3577484"/>
            <a:ext cx="7836408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Facebook has recently released </a:t>
            </a:r>
            <a:r>
              <a:rPr lang="en-US" i="1" kern="0" dirty="0"/>
              <a:t>prophet</a:t>
            </a:r>
            <a:r>
              <a:rPr lang="en-US" kern="0" dirty="0"/>
              <a:t>, a powerful package that is starting to become a standard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5E832-3B23-9587-AE0E-EDD1FCEB35DA}"/>
              </a:ext>
            </a:extLst>
          </p:cNvPr>
          <p:cNvSpPr txBox="1"/>
          <p:nvPr/>
        </p:nvSpPr>
        <p:spPr>
          <a:xfrm>
            <a:off x="3077208" y="4781712"/>
            <a:ext cx="2436624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! </a:t>
            </a:r>
            <a:r>
              <a:rPr lang="en-US" sz="1200" b="1" dirty="0">
                <a:effectLst/>
                <a:latin typeface="Lucida Console" panose="020B0609040504020204" pitchFamily="49" charset="0"/>
              </a:rPr>
              <a:t>pip install </a:t>
            </a:r>
            <a:r>
              <a:rPr lang="en-US" sz="1200" b="1" dirty="0" err="1">
                <a:effectLst/>
                <a:latin typeface="Lucida Console" panose="020B0609040504020204" pitchFamily="49" charset="0"/>
              </a:rPr>
              <a:t>fbprophet</a:t>
            </a:r>
            <a:endParaRPr lang="en-US" sz="1200" b="1" dirty="0">
              <a:effectLst/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14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FB1C-9E36-56D4-DEA1-EA37ACD3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9214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EE86-121E-9E89-2BFA-D190FF9DD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033" y="807166"/>
            <a:ext cx="8526975" cy="4961809"/>
          </a:xfrm>
        </p:spPr>
        <p:txBody>
          <a:bodyPr/>
          <a:lstStyle/>
          <a:p>
            <a:r>
              <a:rPr lang="en-US" dirty="0"/>
              <a:t>Linear Regression is a mathematical optimization model to predict a numeric variable from one or multiple other variables</a:t>
            </a:r>
          </a:p>
          <a:p>
            <a:pPr lvl="1"/>
            <a:r>
              <a:rPr lang="en-US" dirty="0"/>
              <a:t>Can be numeric or categorical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Simple Linear Regression (SLR)</a:t>
            </a:r>
          </a:p>
          <a:p>
            <a:pPr lvl="1"/>
            <a:r>
              <a:rPr lang="en-US" dirty="0"/>
              <a:t>Only one explanatory variable (attributes)</a:t>
            </a:r>
          </a:p>
          <a:p>
            <a:r>
              <a:rPr lang="en-US" dirty="0"/>
              <a:t>Multiple Linear Regression (MLR)</a:t>
            </a:r>
          </a:p>
          <a:p>
            <a:pPr lvl="1"/>
            <a:r>
              <a:rPr lang="en-US" dirty="0"/>
              <a:t>Multiple explanatory variables (attributes)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Statistics: Focus is on parameter estimates, interpretations and significance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Science: Focus is on using the model for prediction</a:t>
            </a:r>
          </a:p>
          <a:p>
            <a:pPr marL="0" indent="0">
              <a:buNone/>
            </a:pPr>
            <a:r>
              <a:rPr lang="en-US" dirty="0"/>
              <a:t>- assumptions for linearity, normality, </a:t>
            </a:r>
            <a:r>
              <a:rPr lang="en-US" dirty="0" err="1"/>
              <a:t>etc</a:t>
            </a:r>
            <a:r>
              <a:rPr lang="en-US" dirty="0"/>
              <a:t>, not as important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96D95-BB9B-4C2A-5147-3AFB11D1E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6A661-53F4-FBCC-49F0-AD58020940B6}"/>
              </a:ext>
            </a:extLst>
          </p:cNvPr>
          <p:cNvSpPr txBox="1"/>
          <p:nvPr/>
        </p:nvSpPr>
        <p:spPr>
          <a:xfrm>
            <a:off x="1387204" y="5928215"/>
            <a:ext cx="6232796" cy="6340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sklearn.linear_model</a:t>
            </a: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import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LinearRegression</a:t>
            </a:r>
            <a:endParaRPr lang="en-US" sz="16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import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statsmodels.formula.api</a:t>
            </a: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as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sm</a:t>
            </a:r>
            <a:endParaRPr lang="en-US" sz="16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r/DataScienceMemes - It’s all regression">
            <a:extLst>
              <a:ext uri="{FF2B5EF4-FFF2-40B4-BE49-F238E27FC236}">
                <a16:creationId xmlns:a16="http://schemas.microsoft.com/office/drawing/2014/main" id="{4E5EA5B0-2AC0-ABCF-C3BD-D7EBCE59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11" y="1808921"/>
            <a:ext cx="2817689" cy="17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38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565-B1B5-C92D-D940-8F623726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: Training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700F-4473-A9B7-4FE4-C93A7767B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forecasting we do </a:t>
            </a:r>
            <a:r>
              <a:rPr lang="en-US" i="1" dirty="0"/>
              <a:t>not</a:t>
            </a:r>
            <a:r>
              <a:rPr lang="en-US" dirty="0"/>
              <a:t> randomize in order to create training and test</a:t>
            </a:r>
          </a:p>
          <a:p>
            <a:pPr lvl="1"/>
            <a:r>
              <a:rPr lang="en-US" dirty="0"/>
              <a:t>We cannot use the future to predict the past!</a:t>
            </a:r>
          </a:p>
          <a:p>
            <a:pPr lvl="1"/>
            <a:r>
              <a:rPr lang="en-US" dirty="0"/>
              <a:t>Must find a time </a:t>
            </a:r>
            <a:r>
              <a:rPr lang="en-US" i="1" dirty="0"/>
              <a:t>t, </a:t>
            </a:r>
            <a:r>
              <a:rPr lang="en-US" dirty="0"/>
              <a:t>prior to </a:t>
            </a:r>
            <a:r>
              <a:rPr lang="en-US" i="1" dirty="0"/>
              <a:t>t </a:t>
            </a:r>
            <a:r>
              <a:rPr lang="en-US" dirty="0"/>
              <a:t>is the training, and after </a:t>
            </a:r>
            <a:r>
              <a:rPr lang="en-US" i="1" dirty="0"/>
              <a:t>t </a:t>
            </a:r>
            <a:r>
              <a:rPr lang="en-US" dirty="0"/>
              <a:t> is the test, or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8F08A-9618-4B53-11A7-024425DBED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 descr="A graph showing the growth of training&#10;&#10;Description automatically generated">
            <a:extLst>
              <a:ext uri="{FF2B5EF4-FFF2-40B4-BE49-F238E27FC236}">
                <a16:creationId xmlns:a16="http://schemas.microsoft.com/office/drawing/2014/main" id="{34487C2F-3130-E6EC-9952-CEADCF104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34" y="2990341"/>
            <a:ext cx="5282438" cy="22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2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E768-6DCB-B9B8-DC0E-55F16D62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CACD-03B4-094C-4B4E-AB1172491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375904" cy="3851853"/>
          </a:xfrm>
        </p:spPr>
        <p:txBody>
          <a:bodyPr/>
          <a:lstStyle/>
          <a:p>
            <a:r>
              <a:rPr lang="en-US" sz="1800" dirty="0"/>
              <a:t>Statistical Forecasting directly uses autocorrelation to make predictions for the future</a:t>
            </a:r>
          </a:p>
          <a:p>
            <a:r>
              <a:rPr lang="en-US" sz="1800" dirty="0"/>
              <a:t>Autocorrelation is the correlation of a time series with itself</a:t>
            </a:r>
          </a:p>
          <a:p>
            <a:r>
              <a:rPr lang="en-US" sz="1800" dirty="0"/>
              <a:t>Examples</a:t>
            </a:r>
          </a:p>
          <a:p>
            <a:pPr lvl="1"/>
            <a:r>
              <a:rPr lang="en-US" sz="1600" dirty="0"/>
              <a:t>Positive autocorrelation (lag 1) means that each point is highly correlated with the point before it.  If it is going up, it will keep going up </a:t>
            </a:r>
          </a:p>
          <a:p>
            <a:pPr lvl="1"/>
            <a:r>
              <a:rPr lang="en-US" sz="1600" dirty="0"/>
              <a:t>Negative autocorrelation (lag minus-1) : reflects likelihood to swing – if the most recent point increased, the next point is likely to decrease</a:t>
            </a:r>
          </a:p>
          <a:p>
            <a:pPr lvl="1"/>
            <a:r>
              <a:rPr lang="en-US" sz="1600" dirty="0"/>
              <a:t>Autocorrelation (lag greater than 1) : there is a cyclical pattern or seasonal effects (lag-7 would be a weekly effect)</a:t>
            </a:r>
          </a:p>
          <a:p>
            <a:r>
              <a:rPr lang="en-US" sz="1800" dirty="0"/>
              <a:t>ARIMA models : </a:t>
            </a:r>
            <a:r>
              <a:rPr lang="en-US" sz="1800" dirty="0" err="1"/>
              <a:t>AutoRegressive</a:t>
            </a:r>
            <a:r>
              <a:rPr lang="en-US" sz="1800" dirty="0"/>
              <a:t> Integrated Moving Average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69E75-20AA-F5DE-B221-1A21B4D6EA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428154-1E5C-B07F-9403-EF2FED61E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55" y="4435572"/>
            <a:ext cx="2887472" cy="191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24E8E-59BA-D5DF-068C-440C6075C4AB}"/>
              </a:ext>
            </a:extLst>
          </p:cNvPr>
          <p:cNvSpPr txBox="1"/>
          <p:nvPr/>
        </p:nvSpPr>
        <p:spPr>
          <a:xfrm>
            <a:off x="4971182" y="4882894"/>
            <a:ext cx="3803904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information and code examples, see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Chapters 16-17</a:t>
            </a:r>
          </a:p>
        </p:txBody>
      </p:sp>
    </p:spTree>
    <p:extLst>
      <p:ext uri="{BB962C8B-B14F-4D97-AF65-F5344CB8AC3E}">
        <p14:creationId xmlns:p14="http://schemas.microsoft.com/office/powerpoint/2010/main" val="347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769A-B053-D273-D526-2B94B2E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Forecasting - Prophet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945BB-220A-1BA6-F5A4-5F9560DCF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DB1FBD1C-9015-7366-9C0C-74450A91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1216890"/>
            <a:ext cx="7772400" cy="3675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B796A-BF8C-EEBA-4591-6669CA9F8158}"/>
              </a:ext>
            </a:extLst>
          </p:cNvPr>
          <p:cNvSpPr txBox="1"/>
          <p:nvPr/>
        </p:nvSpPr>
        <p:spPr>
          <a:xfrm>
            <a:off x="457200" y="4787583"/>
            <a:ext cx="5687568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Break down time series data into:</a:t>
            </a:r>
          </a:p>
          <a:p>
            <a:pPr marL="342900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Trend (global effects)</a:t>
            </a:r>
          </a:p>
          <a:p>
            <a:pPr marL="342900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Seasonality (regular repeated trends – day/week/season)</a:t>
            </a:r>
          </a:p>
          <a:p>
            <a:pPr marL="342900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 (specific shocks) </a:t>
            </a:r>
          </a:p>
          <a:p>
            <a:pPr marL="342900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Regressors (impact of other features)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7800E-7F41-A626-9ACB-AF1603F8AC8B}"/>
              </a:ext>
            </a:extLst>
          </p:cNvPr>
          <p:cNvSpPr txBox="1"/>
          <p:nvPr/>
        </p:nvSpPr>
        <p:spPr>
          <a:xfrm>
            <a:off x="118872" y="843172"/>
            <a:ext cx="6390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Facebook’s </a:t>
            </a:r>
            <a:r>
              <a:rPr lang="en-US" sz="20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prophet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library takes a different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3E568-0095-0AD8-2614-530818514EB7}"/>
              </a:ext>
            </a:extLst>
          </p:cNvPr>
          <p:cNvSpPr txBox="1"/>
          <p:nvPr/>
        </p:nvSpPr>
        <p:spPr>
          <a:xfrm>
            <a:off x="5074920" y="6045170"/>
            <a:ext cx="3124894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Prophet tutorial on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kaggle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6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4466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Networks - Intro</a:t>
            </a:r>
          </a:p>
        </p:txBody>
      </p:sp>
      <p:pic>
        <p:nvPicPr>
          <p:cNvPr id="3074" name="Picture 2" descr="r/DataScienceMemes - Neural Networks in a nutshell">
            <a:extLst>
              <a:ext uri="{FF2B5EF4-FFF2-40B4-BE49-F238E27FC236}">
                <a16:creationId xmlns:a16="http://schemas.microsoft.com/office/drawing/2014/main" id="{3F900E36-1EE2-1C09-6009-C300A9E8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6" y="3723838"/>
            <a:ext cx="2917687" cy="252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427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F4A8EF7-E323-B856-896A-343FAB1AE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Inspiration from Biology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7C17349-33BC-02F1-7B07-184A9DF5E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Analytic technique inspired by biological nervous systems</a:t>
            </a:r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2EC5251D-12B9-4F69-FBCC-90F9892FC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419350"/>
            <a:ext cx="8288338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en-US" sz="26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en-US" sz="2600" dirty="0">
                <a:latin typeface="Tahoma" panose="020B0604030504040204" pitchFamily="34" charset="0"/>
              </a:rPr>
              <a:t>Structure of the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600" dirty="0">
                <a:latin typeface="Tahoma" panose="020B0604030504040204" pitchFamily="34" charset="0"/>
              </a:rPr>
              <a:t>	nervous system: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lang="en-US" altLang="en-US" sz="2200" dirty="0">
              <a:latin typeface="Tahoma" panose="020B0604030504040204" pitchFamily="34" charset="0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A large number of neurons (information processing units) connected together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A neuron’s response depends on the states of other neurons it is connected to and to the ‘strength’ of those connections.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The ‘strengths’ are learned based on experience.</a:t>
            </a:r>
          </a:p>
        </p:txBody>
      </p:sp>
      <p:pic>
        <p:nvPicPr>
          <p:cNvPr id="21510" name="Picture 5" descr="bio synapse">
            <a:extLst>
              <a:ext uri="{FF2B5EF4-FFF2-40B4-BE49-F238E27FC236}">
                <a16:creationId xmlns:a16="http://schemas.microsoft.com/office/drawing/2014/main" id="{E049DF3C-F32D-F212-11A6-FDB1A1A7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"/>
          <a:stretch>
            <a:fillRect/>
          </a:stretch>
        </p:blipFill>
        <p:spPr bwMode="auto">
          <a:xfrm>
            <a:off x="4152900" y="2047696"/>
            <a:ext cx="4305300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Slide Number Placeholder 6">
            <a:extLst>
              <a:ext uri="{FF2B5EF4-FFF2-40B4-BE49-F238E27FC236}">
                <a16:creationId xmlns:a16="http://schemas.microsoft.com/office/drawing/2014/main" id="{DE7EA038-766A-0546-70A4-0CA13D2D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D9F5525-BEA1-1F49-8DEE-7F715522D7F9}" type="slidenum">
              <a:rPr lang="en-US" altLang="en-US" smtClean="0"/>
              <a:pPr/>
              <a:t>64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E3D7D90E-E3B2-D4F6-F3D0-3EAC82128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From Real to Artificial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F9FCD02-2DAF-A9C5-9F07-170CFD6C16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3557" name="Picture 4" descr="bio neurone">
            <a:extLst>
              <a:ext uri="{FF2B5EF4-FFF2-40B4-BE49-F238E27FC236}">
                <a16:creationId xmlns:a16="http://schemas.microsoft.com/office/drawing/2014/main" id="{89251480-E17B-C4EF-6350-1A051F0C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"/>
          <a:stretch>
            <a:fillRect/>
          </a:stretch>
        </p:blipFill>
        <p:spPr bwMode="auto">
          <a:xfrm>
            <a:off x="2271713" y="1230313"/>
            <a:ext cx="44958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61FC93C4-7817-191D-F733-F4C341A5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D9F5525-BEA1-1F49-8DEE-7F715522D7F9}" type="slidenum">
              <a:rPr lang="en-US" altLang="en-US" smtClean="0"/>
              <a:pPr/>
              <a:t>65</a:t>
            </a:fld>
            <a:endParaRPr lang="en-US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43735-3EE2-BCAD-6F34-41ADA7223B13}"/>
              </a:ext>
            </a:extLst>
          </p:cNvPr>
          <p:cNvSpPr txBox="1"/>
          <p:nvPr/>
        </p:nvSpPr>
        <p:spPr>
          <a:xfrm>
            <a:off x="1664758" y="4384229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B9946-CC2E-EB66-F2B3-26E28640A22D}"/>
              </a:ext>
            </a:extLst>
          </p:cNvPr>
          <p:cNvSpPr txBox="1"/>
          <p:nvPr/>
        </p:nvSpPr>
        <p:spPr>
          <a:xfrm>
            <a:off x="1727625" y="6262300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5E92A-1E27-FA7C-7A22-3880651D2C85}"/>
              </a:ext>
            </a:extLst>
          </p:cNvPr>
          <p:cNvSpPr txBox="1"/>
          <p:nvPr/>
        </p:nvSpPr>
        <p:spPr>
          <a:xfrm>
            <a:off x="6749426" y="4821146"/>
            <a:ext cx="85395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</a:t>
            </a:r>
          </a:p>
        </p:txBody>
      </p:sp>
      <p:pic>
        <p:nvPicPr>
          <p:cNvPr id="7" name="Picture 4" descr="https://encrypted-tbn3.gstatic.com/images?q=tbn:ANd9GcT3ULB3vvTSVLK9mUQlL4qALrBaKKeE9mOTsJROaS3TfhFyTKUn">
            <a:hlinkClick r:id="rId4"/>
            <a:extLst>
              <a:ext uri="{FF2B5EF4-FFF2-40B4-BE49-F238E27FC236}">
                <a16:creationId xmlns:a16="http://schemas.microsoft.com/office/drawing/2014/main" id="{FD852F79-C98A-98AE-1DBD-B2F9B81F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4276725"/>
            <a:ext cx="6053137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509E8B-9565-E0FB-692F-68BF74125921}"/>
              </a:ext>
            </a:extLst>
          </p:cNvPr>
          <p:cNvSpPr txBox="1"/>
          <p:nvPr/>
        </p:nvSpPr>
        <p:spPr>
          <a:xfrm>
            <a:off x="1676580" y="4742778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3135D-1678-420C-9AF2-84F9BD89514A}"/>
              </a:ext>
            </a:extLst>
          </p:cNvPr>
          <p:cNvSpPr txBox="1"/>
          <p:nvPr/>
        </p:nvSpPr>
        <p:spPr>
          <a:xfrm>
            <a:off x="7097561" y="4276725"/>
            <a:ext cx="1618566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Predicted probabilities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>
            <a:extLst>
              <a:ext uri="{FF2B5EF4-FFF2-40B4-BE49-F238E27FC236}">
                <a16:creationId xmlns:a16="http://schemas.microsoft.com/office/drawing/2014/main" id="{29B00978-CC47-E8A1-E141-24D7F4B46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9867" y="107389"/>
            <a:ext cx="8229600" cy="729214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Nodes: A Closer Look</a:t>
            </a:r>
          </a:p>
        </p:txBody>
      </p:sp>
      <p:sp>
        <p:nvSpPr>
          <p:cNvPr id="25606" name="Text Box 3">
            <a:extLst>
              <a:ext uri="{FF2B5EF4-FFF2-40B4-BE49-F238E27FC236}">
                <a16:creationId xmlns:a16="http://schemas.microsoft.com/office/drawing/2014/main" id="{C8F2A44B-3C32-4918-0B52-2EE2523CB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9482" y="3029227"/>
            <a:ext cx="1109599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</a:p>
          <a:p>
            <a:pPr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Arial" panose="020B0604020202020204" pitchFamily="34" charset="0"/>
              </a:rPr>
              <a:t>Input</a:t>
            </a:r>
          </a:p>
          <a:p>
            <a:pPr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Arial" panose="020B0604020202020204" pitchFamily="34" charset="0"/>
              </a:rPr>
              <a:t>features</a:t>
            </a:r>
          </a:p>
          <a:p>
            <a:pPr>
              <a:buNone/>
            </a:pPr>
            <a:endParaRPr lang="en-US" altLang="en-US" sz="20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25607" name="Group 4">
            <a:extLst>
              <a:ext uri="{FF2B5EF4-FFF2-40B4-BE49-F238E27FC236}">
                <a16:creationId xmlns:a16="http://schemas.microsoft.com/office/drawing/2014/main" id="{186065B3-F145-D6FC-023E-684CADD60412}"/>
              </a:ext>
            </a:extLst>
          </p:cNvPr>
          <p:cNvGrpSpPr>
            <a:grpSpLocks/>
          </p:cNvGrpSpPr>
          <p:nvPr/>
        </p:nvGrpSpPr>
        <p:grpSpPr bwMode="auto">
          <a:xfrm>
            <a:off x="700348" y="836603"/>
            <a:ext cx="7980363" cy="5448300"/>
            <a:chOff x="480" y="528"/>
            <a:chExt cx="5027" cy="3432"/>
          </a:xfrm>
        </p:grpSpPr>
        <p:grpSp>
          <p:nvGrpSpPr>
            <p:cNvPr id="25609" name="Group 5">
              <a:extLst>
                <a:ext uri="{FF2B5EF4-FFF2-40B4-BE49-F238E27FC236}">
                  <a16:creationId xmlns:a16="http://schemas.microsoft.com/office/drawing/2014/main" id="{02575344-ED98-F24B-40BF-29157990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1152"/>
              <a:ext cx="5027" cy="2508"/>
              <a:chOff x="480" y="1152"/>
              <a:chExt cx="5027" cy="2508"/>
            </a:xfrm>
          </p:grpSpPr>
          <p:sp>
            <p:nvSpPr>
              <p:cNvPr id="25611" name="Oval 6">
                <a:extLst>
                  <a:ext uri="{FF2B5EF4-FFF2-40B4-BE49-F238E27FC236}">
                    <a16:creationId xmlns:a16="http://schemas.microsoft.com/office/drawing/2014/main" id="{1B446E10-4453-D8FB-3E4F-B77F58247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1920"/>
                <a:ext cx="57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2" name="Rectangle 7">
                <a:extLst>
                  <a:ext uri="{FF2B5EF4-FFF2-40B4-BE49-F238E27FC236}">
                    <a16:creationId xmlns:a16="http://schemas.microsoft.com/office/drawing/2014/main" id="{D2F55E1F-D0CA-7F20-894C-4C9C990D9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920"/>
                <a:ext cx="576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3" name="Oval 8">
                <a:extLst>
                  <a:ext uri="{FF2B5EF4-FFF2-40B4-BE49-F238E27FC236}">
                    <a16:creationId xmlns:a16="http://schemas.microsoft.com/office/drawing/2014/main" id="{5C9F7289-F42D-FCC7-3781-E954D0E45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29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4" name="Oval 9">
                <a:extLst>
                  <a:ext uri="{FF2B5EF4-FFF2-40B4-BE49-F238E27FC236}">
                    <a16:creationId xmlns:a16="http://schemas.microsoft.com/office/drawing/2014/main" id="{2263BDE7-4164-0C3E-B10B-589D6C47A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1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5" name="Oval 10">
                <a:extLst>
                  <a:ext uri="{FF2B5EF4-FFF2-40B4-BE49-F238E27FC236}">
                    <a16:creationId xmlns:a16="http://schemas.microsoft.com/office/drawing/2014/main" id="{67AAFF50-AB74-3797-2B4F-0A79E323E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6" name="AutoShape 11">
                <a:extLst>
                  <a:ext uri="{FF2B5EF4-FFF2-40B4-BE49-F238E27FC236}">
                    <a16:creationId xmlns:a16="http://schemas.microsoft.com/office/drawing/2014/main" id="{ABA19F6D-814D-647C-F98B-B92ECDE95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1152"/>
                <a:ext cx="192" cy="2304"/>
              </a:xfrm>
              <a:prstGeom prst="leftBrace">
                <a:avLst>
                  <a:gd name="adj1" fmla="val 100000"/>
                  <a:gd name="adj2" fmla="val 50000"/>
                </a:avLst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7" name="Text Box 12">
                <a:extLst>
                  <a:ext uri="{FF2B5EF4-FFF2-40B4-BE49-F238E27FC236}">
                    <a16:creationId xmlns:a16="http://schemas.microsoft.com/office/drawing/2014/main" id="{D67B7BBD-BECF-3935-1237-D8FB02693F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665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sz="2000">
                    <a:solidFill>
                      <a:srgbClr val="333399"/>
                    </a:solidFill>
                    <a:latin typeface="Arial" panose="020B0604020202020204" pitchFamily="34" charset="0"/>
                  </a:rPr>
                  <a:t>weights</a:t>
                </a:r>
              </a:p>
            </p:txBody>
          </p:sp>
          <p:sp>
            <p:nvSpPr>
              <p:cNvPr id="25618" name="Text Box 13">
                <a:extLst>
                  <a:ext uri="{FF2B5EF4-FFF2-40B4-BE49-F238E27FC236}">
                    <a16:creationId xmlns:a16="http://schemas.microsoft.com/office/drawing/2014/main" id="{AA83819A-2BD4-DA81-96B9-4A56321F3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2097"/>
                <a:ext cx="511" cy="1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sz="1400" dirty="0">
                    <a:solidFill>
                      <a:srgbClr val="333399"/>
                    </a:solidFill>
                    <a:latin typeface="Arial" panose="020B0604020202020204" pitchFamily="34" charset="0"/>
                  </a:rPr>
                  <a:t>function</a:t>
                </a:r>
              </a:p>
            </p:txBody>
          </p:sp>
          <p:sp>
            <p:nvSpPr>
              <p:cNvPr id="25621" name="Text Box 16">
                <a:extLst>
                  <a:ext uri="{FF2B5EF4-FFF2-40B4-BE49-F238E27FC236}">
                    <a16:creationId xmlns:a16="http://schemas.microsoft.com/office/drawing/2014/main" id="{DD3D4DA0-51A6-9E5B-8992-59FEF243B0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7" y="158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GB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5622" name="Text Box 17">
                <a:extLst>
                  <a:ext uri="{FF2B5EF4-FFF2-40B4-BE49-F238E27FC236}">
                    <a16:creationId xmlns:a16="http://schemas.microsoft.com/office/drawing/2014/main" id="{E10420AF-6291-0F38-2F62-85BBD1C06E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3" y="2050"/>
                <a:ext cx="19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sz="2000" dirty="0">
                    <a:solidFill>
                      <a:srgbClr val="333399"/>
                    </a:solidFill>
                    <a:latin typeface="Arial" panose="020B0604020202020204" pitchFamily="34" charset="0"/>
                  </a:rPr>
                  <a:t>y</a:t>
                </a:r>
              </a:p>
            </p:txBody>
          </p:sp>
          <p:sp>
            <p:nvSpPr>
              <p:cNvPr id="25623" name="Line 18">
                <a:extLst>
                  <a:ext uri="{FF2B5EF4-FFF2-40B4-BE49-F238E27FC236}">
                    <a16:creationId xmlns:a16="http://schemas.microsoft.com/office/drawing/2014/main" id="{64A0D842-7D7E-4186-0456-F9A5CF61B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2208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4" name="Line 19">
                <a:extLst>
                  <a:ext uri="{FF2B5EF4-FFF2-40B4-BE49-F238E27FC236}">
                    <a16:creationId xmlns:a16="http://schemas.microsoft.com/office/drawing/2014/main" id="{37CA3A7C-02AB-D3B8-9E66-9E97C6C41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134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5" name="Line 20">
                <a:extLst>
                  <a:ext uri="{FF2B5EF4-FFF2-40B4-BE49-F238E27FC236}">
                    <a16:creationId xmlns:a16="http://schemas.microsoft.com/office/drawing/2014/main" id="{ECF4649A-F067-61A5-30A9-BB3F57814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626" name="Line 21">
                <a:extLst>
                  <a:ext uri="{FF2B5EF4-FFF2-40B4-BE49-F238E27FC236}">
                    <a16:creationId xmlns:a16="http://schemas.microsoft.com/office/drawing/2014/main" id="{05EAED22-0926-65EA-0B0A-8D1C01D03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26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7" name="Line 22">
                <a:extLst>
                  <a:ext uri="{FF2B5EF4-FFF2-40B4-BE49-F238E27FC236}">
                    <a16:creationId xmlns:a16="http://schemas.microsoft.com/office/drawing/2014/main" id="{D3BFC0A9-B864-93A7-2DE1-BB674AD39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2302"/>
                <a:ext cx="694" cy="9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8" name="Line 23">
                <a:extLst>
                  <a:ext uri="{FF2B5EF4-FFF2-40B4-BE49-F238E27FC236}">
                    <a16:creationId xmlns:a16="http://schemas.microsoft.com/office/drawing/2014/main" id="{B2A5A120-9530-97DC-48AE-134DEBDFD0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20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9" name="Line 24">
                <a:extLst>
                  <a:ext uri="{FF2B5EF4-FFF2-40B4-BE49-F238E27FC236}">
                    <a16:creationId xmlns:a16="http://schemas.microsoft.com/office/drawing/2014/main" id="{4C206564-53E1-1D00-D46B-A7A2BF80F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1392"/>
                <a:ext cx="694" cy="7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0" name="Line 25">
                <a:extLst>
                  <a:ext uri="{FF2B5EF4-FFF2-40B4-BE49-F238E27FC236}">
                    <a16:creationId xmlns:a16="http://schemas.microsoft.com/office/drawing/2014/main" id="{F79AD32D-3D79-6C1E-CEF3-A1B45E3553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208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1" name="Text Box 26">
                <a:extLst>
                  <a:ext uri="{FF2B5EF4-FFF2-40B4-BE49-F238E27FC236}">
                    <a16:creationId xmlns:a16="http://schemas.microsoft.com/office/drawing/2014/main" id="{1F317D22-FE0D-835D-E3CA-75CE96D5C2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152"/>
                <a:ext cx="28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 dirty="0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 dirty="0">
                    <a:latin typeface="Arial" panose="020B0604020202020204" pitchFamily="34" charset="0"/>
                  </a:rPr>
                  <a:t>1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5632" name="Text Box 27">
                <a:extLst>
                  <a:ext uri="{FF2B5EF4-FFF2-40B4-BE49-F238E27FC236}">
                    <a16:creationId xmlns:a16="http://schemas.microsoft.com/office/drawing/2014/main" id="{B1E9589E-6188-9463-998D-0326049AF6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2064"/>
                <a:ext cx="28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2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3" name="Text Box 28">
                <a:extLst>
                  <a:ext uri="{FF2B5EF4-FFF2-40B4-BE49-F238E27FC236}">
                    <a16:creationId xmlns:a16="http://schemas.microsoft.com/office/drawing/2014/main" id="{A5EC3E2F-50A4-F45C-02B1-FECF33161F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3120"/>
                <a:ext cx="32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m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4" name="Text Box 29">
                <a:extLst>
                  <a:ext uri="{FF2B5EF4-FFF2-40B4-BE49-F238E27FC236}">
                    <a16:creationId xmlns:a16="http://schemas.microsoft.com/office/drawing/2014/main" id="{F489B777-5D9B-296E-C648-134B6C87C6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2064"/>
                <a:ext cx="328" cy="2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2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5" name="Text Box 30">
                <a:extLst>
                  <a:ext uri="{FF2B5EF4-FFF2-40B4-BE49-F238E27FC236}">
                    <a16:creationId xmlns:a16="http://schemas.microsoft.com/office/drawing/2014/main" id="{04E4C5F7-E8E2-C755-5217-330C1978A7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3120"/>
                <a:ext cx="365" cy="2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m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6" name="Text Box 31">
                <a:extLst>
                  <a:ext uri="{FF2B5EF4-FFF2-40B4-BE49-F238E27FC236}">
                    <a16:creationId xmlns:a16="http://schemas.microsoft.com/office/drawing/2014/main" id="{C9078277-F5FF-4AC7-2CD4-B8B254A2B5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1200"/>
                <a:ext cx="326" cy="2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 dirty="0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 dirty="0">
                    <a:latin typeface="Arial" panose="020B0604020202020204" pitchFamily="34" charset="0"/>
                  </a:rPr>
                  <a:t>1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5637" name="Oval 32">
                <a:extLst>
                  <a:ext uri="{FF2B5EF4-FFF2-40B4-BE49-F238E27FC236}">
                    <a16:creationId xmlns:a16="http://schemas.microsoft.com/office/drawing/2014/main" id="{BE27561D-2F79-1005-28B3-9737EE042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20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25638" name="Line 33">
                <a:extLst>
                  <a:ext uri="{FF2B5EF4-FFF2-40B4-BE49-F238E27FC236}">
                    <a16:creationId xmlns:a16="http://schemas.microsoft.com/office/drawing/2014/main" id="{3E37F8EE-2D45-15DA-390A-550F98C10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1296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610" name="Oval 36">
              <a:extLst>
                <a:ext uri="{FF2B5EF4-FFF2-40B4-BE49-F238E27FC236}">
                  <a16:creationId xmlns:a16="http://schemas.microsoft.com/office/drawing/2014/main" id="{B33B050E-1957-B0D3-2D7E-9D4954E6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528"/>
              <a:ext cx="4044" cy="343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5608" name="Slide Number Placeholder 37">
            <a:extLst>
              <a:ext uri="{FF2B5EF4-FFF2-40B4-BE49-F238E27FC236}">
                <a16:creationId xmlns:a16="http://schemas.microsoft.com/office/drawing/2014/main" id="{F2E92229-3228-38EC-A4AF-E233CD2E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7111" y="6015226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F60550E3-A69A-5249-BA99-9381D674C719}" type="slidenum">
              <a:rPr lang="en-US" altLang="en-US" sz="1400"/>
              <a:pPr/>
              <a:t>66</a:t>
            </a:fld>
            <a:endParaRPr lang="en-US" altLang="en-US" sz="1400"/>
          </a:p>
        </p:txBody>
      </p:sp>
      <p:sp>
        <p:nvSpPr>
          <p:cNvPr id="2" name="Text Box 13">
            <a:extLst>
              <a:ext uri="{FF2B5EF4-FFF2-40B4-BE49-F238E27FC236}">
                <a16:creationId xmlns:a16="http://schemas.microsoft.com/office/drawing/2014/main" id="{687E3403-B76E-6E34-B77A-7768FE4AF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487" y="3327589"/>
            <a:ext cx="681597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400" dirty="0">
                <a:solidFill>
                  <a:srgbClr val="333399"/>
                </a:solidFill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DD4C27EC-52F0-D531-3D3A-1C46C1FE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398" y="1827203"/>
            <a:ext cx="513282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400" dirty="0">
                <a:solidFill>
                  <a:srgbClr val="333399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75B7B-C2C0-9208-CECF-B1CB06664712}"/>
              </a:ext>
            </a:extLst>
          </p:cNvPr>
          <p:cNvSpPr txBox="1"/>
          <p:nvPr/>
        </p:nvSpPr>
        <p:spPr>
          <a:xfrm>
            <a:off x="5167039" y="4128028"/>
            <a:ext cx="2519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Perceptron: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fairly simple model similar to logistic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8010B-3323-E599-EBA1-FBE7A2365D7C}"/>
              </a:ext>
            </a:extLst>
          </p:cNvPr>
          <p:cNvSpPr txBox="1"/>
          <p:nvPr/>
        </p:nvSpPr>
        <p:spPr>
          <a:xfrm>
            <a:off x="2006429" y="6346786"/>
            <a:ext cx="589481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used for both classification and regression!</a:t>
            </a: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554320F6-2420-5AF5-5DC6-0CFFB718C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8548" y="3503602"/>
            <a:ext cx="1082719" cy="13278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Line 20">
            <a:extLst>
              <a:ext uri="{FF2B5EF4-FFF2-40B4-BE49-F238E27FC236}">
                <a16:creationId xmlns:a16="http://schemas.microsoft.com/office/drawing/2014/main" id="{06A14456-4987-81B5-26A0-91AC4BF393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8548" y="2409066"/>
            <a:ext cx="1116013" cy="1094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Line 20">
            <a:extLst>
              <a:ext uri="{FF2B5EF4-FFF2-40B4-BE49-F238E27FC236}">
                <a16:creationId xmlns:a16="http://schemas.microsoft.com/office/drawing/2014/main" id="{64B68D87-C89D-BCF3-2B22-6B3C4DF382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4223" y="3732203"/>
            <a:ext cx="1064240" cy="142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Line 20">
            <a:extLst>
              <a:ext uri="{FF2B5EF4-FFF2-40B4-BE49-F238E27FC236}">
                <a16:creationId xmlns:a16="http://schemas.microsoft.com/office/drawing/2014/main" id="{94DA10DD-F4C9-34B3-8CB3-1A9AB65AD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2450" y="2203078"/>
            <a:ext cx="1116013" cy="10939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557F8087-E6FE-88FD-BB79-5271231D98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579" y="2228019"/>
            <a:ext cx="1109599" cy="26034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Line 20">
            <a:extLst>
              <a:ext uri="{FF2B5EF4-FFF2-40B4-BE49-F238E27FC236}">
                <a16:creationId xmlns:a16="http://schemas.microsoft.com/office/drawing/2014/main" id="{73DA939F-7DD7-0115-0E36-7831F4A22A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7125" y="2409065"/>
            <a:ext cx="1107436" cy="271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DDE29FD-E078-55D1-F557-E30891051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Neural Network: Architecture</a:t>
            </a:r>
          </a:p>
        </p:txBody>
      </p:sp>
      <p:sp>
        <p:nvSpPr>
          <p:cNvPr id="33795" name="Content Placeholder 46">
            <a:extLst>
              <a:ext uri="{FF2B5EF4-FFF2-40B4-BE49-F238E27FC236}">
                <a16:creationId xmlns:a16="http://schemas.microsoft.com/office/drawing/2014/main" id="{FAF950B5-5AF9-DD85-108B-CA3D8477E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4502068"/>
            <a:ext cx="7772400" cy="13716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Big idea: several simple models working together to model a complex function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How many layers?  Nodes?  What is the function?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Multi-layer perceptron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181898F-2A98-29CB-C775-DE44CFD7CC07}"/>
              </a:ext>
            </a:extLst>
          </p:cNvPr>
          <p:cNvGrpSpPr>
            <a:grpSpLocks/>
          </p:cNvGrpSpPr>
          <p:nvPr/>
        </p:nvGrpSpPr>
        <p:grpSpPr bwMode="auto">
          <a:xfrm>
            <a:off x="929481" y="915249"/>
            <a:ext cx="7285038" cy="3679825"/>
            <a:chOff x="574" y="660"/>
            <a:chExt cx="4589" cy="2318"/>
          </a:xfrm>
        </p:grpSpPr>
        <p:grpSp>
          <p:nvGrpSpPr>
            <p:cNvPr id="33800" name="Group 5">
              <a:extLst>
                <a:ext uri="{FF2B5EF4-FFF2-40B4-BE49-F238E27FC236}">
                  <a16:creationId xmlns:a16="http://schemas.microsoft.com/office/drawing/2014/main" id="{490A26F2-365D-1BB1-FAD4-6C4AECE30E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" y="660"/>
              <a:ext cx="4589" cy="1923"/>
              <a:chOff x="574" y="912"/>
              <a:chExt cx="4589" cy="1923"/>
            </a:xfrm>
          </p:grpSpPr>
          <p:sp>
            <p:nvSpPr>
              <p:cNvPr id="33802" name="Text Box 6">
                <a:extLst>
                  <a:ext uri="{FF2B5EF4-FFF2-40B4-BE49-F238E27FC236}">
                    <a16:creationId xmlns:a16="http://schemas.microsoft.com/office/drawing/2014/main" id="{537DF845-8B1D-5C72-8917-9263FF9C28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4" y="1392"/>
                <a:ext cx="589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Input</a:t>
                </a:r>
              </a:p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layer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3803" name="Text Box 7">
                <a:extLst>
                  <a:ext uri="{FF2B5EF4-FFF2-40B4-BE49-F238E27FC236}">
                    <a16:creationId xmlns:a16="http://schemas.microsoft.com/office/drawing/2014/main" id="{D0D2EBEB-93F9-C8C4-646C-32A081778D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3" y="1356"/>
                <a:ext cx="75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9900"/>
                    </a:solidFill>
                    <a:latin typeface="Arial" panose="020B0604020202020204" pitchFamily="34" charset="0"/>
                  </a:rPr>
                  <a:t>Output</a:t>
                </a:r>
              </a:p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9900"/>
                    </a:solidFill>
                    <a:latin typeface="Arial" panose="020B0604020202020204" pitchFamily="34" charset="0"/>
                  </a:rPr>
                  <a:t>layer</a:t>
                </a:r>
              </a:p>
            </p:txBody>
          </p:sp>
          <p:sp>
            <p:nvSpPr>
              <p:cNvPr id="33804" name="Text Box 8">
                <a:extLst>
                  <a:ext uri="{FF2B5EF4-FFF2-40B4-BE49-F238E27FC236}">
                    <a16:creationId xmlns:a16="http://schemas.microsoft.com/office/drawing/2014/main" id="{08DE753E-2110-F097-4C6E-52606E0373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" y="2544"/>
                <a:ext cx="158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b="1" i="1" dirty="0">
                    <a:solidFill>
                      <a:srgbClr val="996600"/>
                    </a:solidFill>
                    <a:latin typeface="Arial" panose="020B0604020202020204" pitchFamily="34" charset="0"/>
                  </a:rPr>
                  <a:t>Hidden Layer(s)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3805" name="Oval 9">
                <a:extLst>
                  <a:ext uri="{FF2B5EF4-FFF2-40B4-BE49-F238E27FC236}">
                    <a16:creationId xmlns:a16="http://schemas.microsoft.com/office/drawing/2014/main" id="{F0A19C2C-7B38-F5F4-89C9-A2466E90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912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6" name="Oval 10">
                <a:extLst>
                  <a:ext uri="{FF2B5EF4-FFF2-40B4-BE49-F238E27FC236}">
                    <a16:creationId xmlns:a16="http://schemas.microsoft.com/office/drawing/2014/main" id="{BC700185-6C53-B7FA-28D6-3CBEDA75C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7" name="Oval 11">
                <a:extLst>
                  <a:ext uri="{FF2B5EF4-FFF2-40B4-BE49-F238E27FC236}">
                    <a16:creationId xmlns:a16="http://schemas.microsoft.com/office/drawing/2014/main" id="{85387A75-4022-5ADA-A54B-5001AFDFE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728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8" name="Oval 12">
                <a:extLst>
                  <a:ext uri="{FF2B5EF4-FFF2-40B4-BE49-F238E27FC236}">
                    <a16:creationId xmlns:a16="http://schemas.microsoft.com/office/drawing/2014/main" id="{D3EB235A-EE81-7F82-CF4B-006E0F3EE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9" name="Rectangle 13">
                <a:extLst>
                  <a:ext uri="{FF2B5EF4-FFF2-40B4-BE49-F238E27FC236}">
                    <a16:creationId xmlns:a16="http://schemas.microsoft.com/office/drawing/2014/main" id="{D4A67542-014D-0363-AA80-F50A3103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48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0" name="Rectangle 14">
                <a:extLst>
                  <a:ext uri="{FF2B5EF4-FFF2-40B4-BE49-F238E27FC236}">
                    <a16:creationId xmlns:a16="http://schemas.microsoft.com/office/drawing/2014/main" id="{72030928-44EF-49A3-41E4-C821174C9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1" name="Rectangle 15">
                <a:extLst>
                  <a:ext uri="{FF2B5EF4-FFF2-40B4-BE49-F238E27FC236}">
                    <a16:creationId xmlns:a16="http://schemas.microsoft.com/office/drawing/2014/main" id="{3ABF2835-B590-8B2D-6F5E-228D886E9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968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2" name="Line 16">
                <a:extLst>
                  <a:ext uri="{FF2B5EF4-FFF2-40B4-BE49-F238E27FC236}">
                    <a16:creationId xmlns:a16="http://schemas.microsoft.com/office/drawing/2014/main" id="{34349229-486C-3146-92F8-2712928CFF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17">
                <a:extLst>
                  <a:ext uri="{FF2B5EF4-FFF2-40B4-BE49-F238E27FC236}">
                    <a16:creationId xmlns:a16="http://schemas.microsoft.com/office/drawing/2014/main" id="{08CD7EBD-22F3-950C-592B-DF53F4823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" name="Line 18">
                <a:extLst>
                  <a:ext uri="{FF2B5EF4-FFF2-40B4-BE49-F238E27FC236}">
                    <a16:creationId xmlns:a16="http://schemas.microsoft.com/office/drawing/2014/main" id="{03782803-6BF1-3A3A-1307-E6549A091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5" name="Line 19">
                <a:extLst>
                  <a:ext uri="{FF2B5EF4-FFF2-40B4-BE49-F238E27FC236}">
                    <a16:creationId xmlns:a16="http://schemas.microsoft.com/office/drawing/2014/main" id="{C5DDAB38-6FB4-80D2-7B78-FBFB51D0C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6" name="Line 20">
                <a:extLst>
                  <a:ext uri="{FF2B5EF4-FFF2-40B4-BE49-F238E27FC236}">
                    <a16:creationId xmlns:a16="http://schemas.microsoft.com/office/drawing/2014/main" id="{B37A7FED-D045-DE34-C480-8554AD9E5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" name="Line 21">
                <a:extLst>
                  <a:ext uri="{FF2B5EF4-FFF2-40B4-BE49-F238E27FC236}">
                    <a16:creationId xmlns:a16="http://schemas.microsoft.com/office/drawing/2014/main" id="{6C0B8D5C-F739-1E02-17AF-5D648991E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632"/>
                <a:ext cx="67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Line 22">
                <a:extLst>
                  <a:ext uri="{FF2B5EF4-FFF2-40B4-BE49-F238E27FC236}">
                    <a16:creationId xmlns:a16="http://schemas.microsoft.com/office/drawing/2014/main" id="{9B93F92A-E074-1B27-C32B-823EEC2EF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440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" name="Line 23">
                <a:extLst>
                  <a:ext uri="{FF2B5EF4-FFF2-40B4-BE49-F238E27FC236}">
                    <a16:creationId xmlns:a16="http://schemas.microsoft.com/office/drawing/2014/main" id="{2C3191D2-C0A1-1B5A-6C9B-4477A062B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872"/>
                <a:ext cx="67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24">
                <a:extLst>
                  <a:ext uri="{FF2B5EF4-FFF2-40B4-BE49-F238E27FC236}">
                    <a16:creationId xmlns:a16="http://schemas.microsoft.com/office/drawing/2014/main" id="{121505F5-46E3-6959-9AFE-A2D58C4235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016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1" name="Line 25">
                <a:extLst>
                  <a:ext uri="{FF2B5EF4-FFF2-40B4-BE49-F238E27FC236}">
                    <a16:creationId xmlns:a16="http://schemas.microsoft.com/office/drawing/2014/main" id="{42CABB86-2441-6A69-5B87-290CF325B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392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2" name="Line 26">
                <a:extLst>
                  <a:ext uri="{FF2B5EF4-FFF2-40B4-BE49-F238E27FC236}">
                    <a16:creationId xmlns:a16="http://schemas.microsoft.com/office/drawing/2014/main" id="{ED49B6FA-927D-4E44-C1B9-D97EE244C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632"/>
                <a:ext cx="67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3" name="Line 27">
                <a:extLst>
                  <a:ext uri="{FF2B5EF4-FFF2-40B4-BE49-F238E27FC236}">
                    <a16:creationId xmlns:a16="http://schemas.microsoft.com/office/drawing/2014/main" id="{48071B0D-5944-978B-D09C-AEABB50E6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4" name="Oval 28">
                <a:extLst>
                  <a:ext uri="{FF2B5EF4-FFF2-40B4-BE49-F238E27FC236}">
                    <a16:creationId xmlns:a16="http://schemas.microsoft.com/office/drawing/2014/main" id="{EC9CC840-3FD7-D09F-C40B-9B11F4071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824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25" name="Oval 29">
                <a:extLst>
                  <a:ext uri="{FF2B5EF4-FFF2-40B4-BE49-F238E27FC236}">
                    <a16:creationId xmlns:a16="http://schemas.microsoft.com/office/drawing/2014/main" id="{258B112C-4E78-ED8E-B64E-AB669B622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248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26" name="Line 30">
                <a:extLst>
                  <a:ext uri="{FF2B5EF4-FFF2-40B4-BE49-F238E27FC236}">
                    <a16:creationId xmlns:a16="http://schemas.microsoft.com/office/drawing/2014/main" id="{F0F89182-7E8E-EAB1-BD8C-1FDA909B1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056"/>
                <a:ext cx="52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7" name="Line 31">
                <a:extLst>
                  <a:ext uri="{FF2B5EF4-FFF2-40B4-BE49-F238E27FC236}">
                    <a16:creationId xmlns:a16="http://schemas.microsoft.com/office/drawing/2014/main" id="{779EBDD7-992D-ACCF-F88A-26F260E83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056"/>
                <a:ext cx="528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8" name="Line 32">
                <a:extLst>
                  <a:ext uri="{FF2B5EF4-FFF2-40B4-BE49-F238E27FC236}">
                    <a16:creationId xmlns:a16="http://schemas.microsoft.com/office/drawing/2014/main" id="{04F99DAB-5004-7FED-E068-0C8B75FE7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9" name="Line 33">
                <a:extLst>
                  <a:ext uri="{FF2B5EF4-FFF2-40B4-BE49-F238E27FC236}">
                    <a16:creationId xmlns:a16="http://schemas.microsoft.com/office/drawing/2014/main" id="{48F151F4-0D70-C322-779A-761051540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392"/>
                <a:ext cx="5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0" name="Line 34">
                <a:extLst>
                  <a:ext uri="{FF2B5EF4-FFF2-40B4-BE49-F238E27FC236}">
                    <a16:creationId xmlns:a16="http://schemas.microsoft.com/office/drawing/2014/main" id="{11037AB6-EDA3-9B78-D886-BFC214D0A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1" name="Line 35">
                <a:extLst>
                  <a:ext uri="{FF2B5EF4-FFF2-40B4-BE49-F238E27FC236}">
                    <a16:creationId xmlns:a16="http://schemas.microsoft.com/office/drawing/2014/main" id="{CA220482-9560-70B7-B521-B0F6738BE6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824"/>
                <a:ext cx="52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2" name="Line 36">
                <a:extLst>
                  <a:ext uri="{FF2B5EF4-FFF2-40B4-BE49-F238E27FC236}">
                    <a16:creationId xmlns:a16="http://schemas.microsoft.com/office/drawing/2014/main" id="{B98E22F7-ED3F-53CB-D8F8-7447B7C80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3" name="Line 37">
                <a:extLst>
                  <a:ext uri="{FF2B5EF4-FFF2-40B4-BE49-F238E27FC236}">
                    <a16:creationId xmlns:a16="http://schemas.microsoft.com/office/drawing/2014/main" id="{D5D5E561-24E0-7152-2870-30EF19CB5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920"/>
                <a:ext cx="528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4" name="Line 38">
                <a:extLst>
                  <a:ext uri="{FF2B5EF4-FFF2-40B4-BE49-F238E27FC236}">
                    <a16:creationId xmlns:a16="http://schemas.microsoft.com/office/drawing/2014/main" id="{2987D86F-5E86-A958-F43D-05C9321B0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344"/>
                <a:ext cx="517" cy="2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5" name="Line 39">
                <a:extLst>
                  <a:ext uri="{FF2B5EF4-FFF2-40B4-BE49-F238E27FC236}">
                    <a16:creationId xmlns:a16="http://schemas.microsoft.com/office/drawing/2014/main" id="{A3EB5D76-489E-5A92-C27E-CAE25313B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1740"/>
                <a:ext cx="528" cy="2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6" name="Line 40">
                <a:extLst>
                  <a:ext uri="{FF2B5EF4-FFF2-40B4-BE49-F238E27FC236}">
                    <a16:creationId xmlns:a16="http://schemas.microsoft.com/office/drawing/2014/main" id="{441FF3CC-2B50-DD8E-FD10-D88999D7F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132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7" name="Line 41">
                <a:extLst>
                  <a:ext uri="{FF2B5EF4-FFF2-40B4-BE49-F238E27FC236}">
                    <a16:creationId xmlns:a16="http://schemas.microsoft.com/office/drawing/2014/main" id="{E54AAD77-3A4A-F91C-4595-DA430C935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165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8" name="Line 42">
                <a:extLst>
                  <a:ext uri="{FF2B5EF4-FFF2-40B4-BE49-F238E27FC236}">
                    <a16:creationId xmlns:a16="http://schemas.microsoft.com/office/drawing/2014/main" id="{E9985930-9585-7FAA-A9F7-9048B943CE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2028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801" name="Text Box 44">
              <a:extLst>
                <a:ext uri="{FF2B5EF4-FFF2-40B4-BE49-F238E27FC236}">
                  <a16:creationId xmlns:a16="http://schemas.microsoft.com/office/drawing/2014/main" id="{6B593715-819F-AD41-E9FB-EA1FD90747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8" y="2688"/>
              <a:ext cx="984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en-US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798" name="Oval 28">
            <a:extLst>
              <a:ext uri="{FF2B5EF4-FFF2-40B4-BE49-F238E27FC236}">
                <a16:creationId xmlns:a16="http://schemas.microsoft.com/office/drawing/2014/main" id="{4FEF6407-9875-01AA-FD8E-7295C79D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981200"/>
            <a:ext cx="381000" cy="381000"/>
          </a:xfrm>
          <a:prstGeom prst="ellipse">
            <a:avLst/>
          </a:prstGeom>
          <a:solidFill>
            <a:srgbClr val="FF7200"/>
          </a:solidFill>
          <a:ln w="9525">
            <a:solidFill>
              <a:srgbClr val="067AB4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799" name="Slide Number Placeholder 45">
            <a:extLst>
              <a:ext uri="{FF2B5EF4-FFF2-40B4-BE49-F238E27FC236}">
                <a16:creationId xmlns:a16="http://schemas.microsoft.com/office/drawing/2014/main" id="{1FF570E1-380B-E1BF-3EB4-23C808C7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buNone/>
            </a:pPr>
            <a:fld id="{CD9F5525-BEA1-1F49-8DEE-7F715522D7F9}" type="slidenum">
              <a:rPr lang="en-US" altLang="en-US" smtClean="0"/>
              <a:pPr>
                <a:buNone/>
              </a:pPr>
              <a:t>67</a:t>
            </a:fld>
            <a:endParaRPr lang="en-US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32774-F4CE-0226-E9CF-D948C1BD26C6}"/>
              </a:ext>
            </a:extLst>
          </p:cNvPr>
          <p:cNvSpPr txBox="1"/>
          <p:nvPr/>
        </p:nvSpPr>
        <p:spPr>
          <a:xfrm>
            <a:off x="4254391" y="6094025"/>
            <a:ext cx="4750018" cy="498598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sklearn.neural_network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MLPClassifier</a:t>
            </a:r>
            <a:endParaRPr lang="en-US" sz="1200" dirty="0">
              <a:effectLst/>
              <a:latin typeface="Lucida Console" panose="020B0609040504020204" pitchFamily="49" charset="0"/>
            </a:endParaRPr>
          </a:p>
          <a:p>
            <a:pPr marL="0" indent="0" algn="l">
              <a:buNone/>
            </a:pPr>
            <a:r>
              <a:rPr lang="en-US" sz="12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12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tensorflow.keras</a:t>
            </a:r>
            <a:endParaRPr lang="en-US" sz="20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3E6B2-C056-61DD-462C-D4DA68AE0B79}"/>
              </a:ext>
            </a:extLst>
          </p:cNvPr>
          <p:cNvSpPr txBox="1"/>
          <p:nvPr/>
        </p:nvSpPr>
        <p:spPr>
          <a:xfrm>
            <a:off x="2455401" y="4011258"/>
            <a:ext cx="3883948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 =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Multi-Layer Perceptron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🤮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B9E9C524-BB53-FD62-CD95-34C11ABE04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Neural Networks: The Model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8EC8A175-0B6D-5A59-6677-FDF6DEC9F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865739"/>
            <a:ext cx="8229600" cy="481420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Lots of decisions to make / optimize with neural nets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Architecture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Number of hidden layers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Number of nodes in the input, output and hidden layers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Specification of the activation function(s)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The associated set of weights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This is often an art, not a science!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Weights and complexity can be “learned” from the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Start simple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One hidden layer, same number of inputs as features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5845" name="Slide Number Placeholder 4">
            <a:extLst>
              <a:ext uri="{FF2B5EF4-FFF2-40B4-BE49-F238E27FC236}">
                <a16:creationId xmlns:a16="http://schemas.microsoft.com/office/drawing/2014/main" id="{E6ECED9F-96C8-FA29-0790-87E56A3A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buNone/>
            </a:pPr>
            <a:fld id="{CD9F5525-BEA1-1F49-8DEE-7F715522D7F9}" type="slidenum">
              <a:rPr lang="en-US" altLang="en-US" smtClean="0"/>
              <a:pPr>
                <a:buNone/>
              </a:pPr>
              <a:t>68</a:t>
            </a:fld>
            <a:endParaRPr lang="en-US" altLang="en-US" sz="1400" dirty="0"/>
          </a:p>
        </p:txBody>
      </p:sp>
      <p:pic>
        <p:nvPicPr>
          <p:cNvPr id="12290" name="Picture 2" descr="Learning Machine Learning Part 3: Attacking Black Box Models | by Will  Schroeder | Posts By SpecterOps Team Members">
            <a:extLst>
              <a:ext uri="{FF2B5EF4-FFF2-40B4-BE49-F238E27FC236}">
                <a16:creationId xmlns:a16="http://schemas.microsoft.com/office/drawing/2014/main" id="{EE057404-63F6-39C3-98D0-74D97153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79" y="5012118"/>
            <a:ext cx="2637754" cy="144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D6EB43-3627-6870-77C2-0869F05DAB0F}"/>
              </a:ext>
            </a:extLst>
          </p:cNvPr>
          <p:cNvSpPr txBox="1"/>
          <p:nvPr/>
        </p:nvSpPr>
        <p:spPr>
          <a:xfrm>
            <a:off x="1006967" y="5389290"/>
            <a:ext cx="443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Often criticized as “black box” models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318"/>
            <a:ext cx="8229600" cy="685482"/>
          </a:xfrm>
        </p:spPr>
        <p:txBody>
          <a:bodyPr>
            <a:normAutofit/>
          </a:bodyPr>
          <a:lstStyle/>
          <a:p>
            <a:r>
              <a:rPr lang="en-US" dirty="0"/>
              <a:t>Taking Neural Nets to 11…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9" y="1252538"/>
            <a:ext cx="8297831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C2CB43-F138-AC43-AEB2-7861528B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92" y="2316566"/>
            <a:ext cx="5179942" cy="3278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5885F-3B13-E734-9AAB-0EDC1CA8E6B5}"/>
              </a:ext>
            </a:extLst>
          </p:cNvPr>
          <p:cNvSpPr txBox="1"/>
          <p:nvPr/>
        </p:nvSpPr>
        <p:spPr>
          <a:xfrm>
            <a:off x="1351514" y="5745271"/>
            <a:ext cx="6440972" cy="76944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learning … RNN … CNN … Transformers…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on deep learning to come…</a:t>
            </a:r>
          </a:p>
        </p:txBody>
      </p:sp>
    </p:spTree>
    <p:extLst>
      <p:ext uri="{BB962C8B-B14F-4D97-AF65-F5344CB8AC3E}">
        <p14:creationId xmlns:p14="http://schemas.microsoft.com/office/powerpoint/2010/main" val="41618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BCD332-9B8E-F06E-B12C-44CD976059D0}"/>
              </a:ext>
            </a:extLst>
          </p:cNvPr>
          <p:cNvSpPr txBox="1"/>
          <p:nvPr/>
        </p:nvSpPr>
        <p:spPr>
          <a:xfrm>
            <a:off x="3253563" y="1828799"/>
            <a:ext cx="3455581" cy="76944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Line Equation: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F455E-57C0-40E7-BB0B-D1C707BB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2D0BD-49E0-32A2-6407-A65840A90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900"/>
            <a:ext cx="8229600" cy="987654"/>
          </a:xfrm>
        </p:spPr>
        <p:txBody>
          <a:bodyPr/>
          <a:lstStyle/>
          <a:p>
            <a:r>
              <a:rPr lang="en-US" dirty="0"/>
              <a:t>Any line is mathematically expressed as an equation with a slope and an intercept (you may have seen </a:t>
            </a:r>
            <a:r>
              <a:rPr lang="en-US" i="1" dirty="0"/>
              <a:t>y=</a:t>
            </a:r>
            <a:r>
              <a:rPr lang="en-US" i="1" dirty="0" err="1"/>
              <a:t>mx+b</a:t>
            </a:r>
            <a:r>
              <a:rPr lang="en-US" i="1" dirty="0"/>
              <a:t> </a:t>
            </a:r>
            <a:r>
              <a:rPr lang="en-US" dirty="0"/>
              <a:t>in algebra)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DF27B-7A61-5160-CAE2-76A811A3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7" y="3932429"/>
            <a:ext cx="3352610" cy="2616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08325F-D436-CAC8-6DD2-CD573C7170EC}"/>
                  </a:ext>
                </a:extLst>
              </p:cNvPr>
              <p:cNvSpPr txBox="1"/>
              <p:nvPr/>
            </p:nvSpPr>
            <p:spPr>
              <a:xfrm>
                <a:off x="4102204" y="2214983"/>
                <a:ext cx="14621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endParaRPr lang="en-U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08325F-D436-CAC8-6DD2-CD573C71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04" y="2214983"/>
                <a:ext cx="1462195" cy="307777"/>
              </a:xfrm>
              <a:prstGeom prst="rect">
                <a:avLst/>
              </a:prstGeom>
              <a:blipFill>
                <a:blip r:embed="rId4"/>
                <a:stretch>
                  <a:fillRect l="-6034" t="-24000" r="-9483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E4D5E8-415F-ACC1-28D7-068B0F5FD9D2}"/>
                  </a:ext>
                </a:extLst>
              </p:cNvPr>
              <p:cNvSpPr txBox="1"/>
              <p:nvPr/>
            </p:nvSpPr>
            <p:spPr>
              <a:xfrm>
                <a:off x="3528047" y="2665573"/>
                <a:ext cx="5362874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Example:</a:t>
                </a:r>
              </a:p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Predicting Statewide %Poverty from %HS graduation rate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 = %Poverty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 = % HS Grad Rate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Regression Line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slope of line = -0.62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Y-intercept = 64.78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E4D5E8-415F-ACC1-28D7-068B0F5FD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47" y="2665573"/>
                <a:ext cx="5362874" cy="2923877"/>
              </a:xfrm>
              <a:prstGeom prst="rect">
                <a:avLst/>
              </a:prstGeom>
              <a:blipFill>
                <a:blip r:embed="rId5"/>
                <a:stretch>
                  <a:fillRect l="-1182" t="-862" b="-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F8C7CB5-13CD-7696-74CA-AEDB8410F99D}"/>
              </a:ext>
            </a:extLst>
          </p:cNvPr>
          <p:cNvGrpSpPr/>
          <p:nvPr/>
        </p:nvGrpSpPr>
        <p:grpSpPr>
          <a:xfrm>
            <a:off x="3528047" y="5748739"/>
            <a:ext cx="3631223" cy="918594"/>
            <a:chOff x="3528047" y="5748739"/>
            <a:chExt cx="3631223" cy="9185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618A97-9846-02E5-BCC2-2B6310EFB7EE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2ECF84-41A2-74DC-C6F2-C44DC729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FA9EFE-DEE8-D075-B5E7-40CCC76677F5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2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2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FA9EFE-DEE8-D075-B5E7-40CCC7667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933" t="-23077" r="-5618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D4E022-9853-46C6-40EC-923CCBFEF6A1}"/>
              </a:ext>
            </a:extLst>
          </p:cNvPr>
          <p:cNvCxnSpPr/>
          <p:nvPr/>
        </p:nvCxnSpPr>
        <p:spPr bwMode="auto">
          <a:xfrm>
            <a:off x="782515" y="4190127"/>
            <a:ext cx="2400300" cy="158641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DD67D6-9936-3516-E624-44DAE945BC2F}"/>
              </a:ext>
            </a:extLst>
          </p:cNvPr>
          <p:cNvSpPr txBox="1"/>
          <p:nvPr/>
        </p:nvSpPr>
        <p:spPr>
          <a:xfrm>
            <a:off x="7312261" y="5836100"/>
            <a:ext cx="16317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negative slope= negative relationship =negative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36468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build="p"/>
      <p:bldP spid="7" grpId="0"/>
      <p:bldP spid="9" grpId="0"/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8410-A26D-4F15-4ECF-538AA6B1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Excellent description of NN</a:t>
            </a:r>
          </a:p>
        </p:txBody>
      </p:sp>
      <p:pic>
        <p:nvPicPr>
          <p:cNvPr id="6" name="Content Placeholder 5" descr="A screenshot of a compu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C2BCE4B-EA63-4753-4A6D-5E59B3909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5802" y="1496461"/>
            <a:ext cx="4257398" cy="2406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C04EE-A563-4BC3-21BF-82021801F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99DAD-AE72-66E2-1731-B0DF060FFA8E}"/>
              </a:ext>
            </a:extLst>
          </p:cNvPr>
          <p:cNvSpPr txBox="1"/>
          <p:nvPr/>
        </p:nvSpPr>
        <p:spPr>
          <a:xfrm>
            <a:off x="2677827" y="4561207"/>
            <a:ext cx="37883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Blue 1 Brown YouTube video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But What is a Neural Network??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B4DBB-CAC1-994A-BECC-835981774AC7}"/>
              </a:ext>
            </a:extLst>
          </p:cNvPr>
          <p:cNvSpPr txBox="1"/>
          <p:nvPr/>
        </p:nvSpPr>
        <p:spPr>
          <a:xfrm>
            <a:off x="3783941" y="5801711"/>
            <a:ext cx="1281120" cy="276999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02:45 =&gt; 13:24</a:t>
            </a:r>
          </a:p>
        </p:txBody>
      </p:sp>
    </p:spTree>
    <p:extLst>
      <p:ext uri="{BB962C8B-B14F-4D97-AF65-F5344CB8AC3E}">
        <p14:creationId xmlns:p14="http://schemas.microsoft.com/office/powerpoint/2010/main" val="3971328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347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Neural Nets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CD4F1-7F71-3B00-868D-7C8FD71B5E98}"/>
              </a:ext>
            </a:extLst>
          </p:cNvPr>
          <p:cNvSpPr txBox="1"/>
          <p:nvPr/>
        </p:nvSpPr>
        <p:spPr>
          <a:xfrm>
            <a:off x="3394364" y="3429000"/>
            <a:ext cx="3396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T6_Basic_Neural_Nets.ipynb</a:t>
            </a:r>
          </a:p>
        </p:txBody>
      </p:sp>
    </p:spTree>
    <p:extLst>
      <p:ext uri="{BB962C8B-B14F-4D97-AF65-F5344CB8AC3E}">
        <p14:creationId xmlns:p14="http://schemas.microsoft.com/office/powerpoint/2010/main" val="4116309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3A862-0825-8FB5-7BB0-A465C2D12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446EDF-B195-21C1-6EDA-3EDBE713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1DD4D-BDED-1515-A529-DA50D371E582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B6441E-4389-8175-7D0C-A161777FB710}"/>
              </a:ext>
            </a:extLst>
          </p:cNvPr>
          <p:cNvSpPr txBox="1"/>
          <p:nvPr/>
        </p:nvSpPr>
        <p:spPr>
          <a:xfrm>
            <a:off x="1345325" y="1838593"/>
            <a:ext cx="2028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2602115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A7F1-0FF6-4A26-A05F-D0DD72DE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118"/>
            <a:ext cx="8229600" cy="729214"/>
          </a:xfrm>
        </p:spPr>
        <p:txBody>
          <a:bodyPr/>
          <a:lstStyle/>
          <a:p>
            <a:r>
              <a:rPr lang="en-US" dirty="0"/>
              <a:t>Building your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2859-732E-DC28-AB27-AE1525EC0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687" y="1639965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Classification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Decision Trees</a:t>
            </a:r>
          </a:p>
          <a:p>
            <a:r>
              <a:rPr lang="en-US" dirty="0"/>
              <a:t>Linear Discriminant Models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Neural Nets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F01FD-D140-EA4C-E677-A120A13D1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3900" y="1639964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Regression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Linear regression</a:t>
            </a:r>
          </a:p>
          <a:p>
            <a:pPr lvl="1"/>
            <a:r>
              <a:rPr lang="en-US" dirty="0"/>
              <a:t>With regularization</a:t>
            </a:r>
          </a:p>
          <a:p>
            <a:r>
              <a:rPr lang="en-US" dirty="0"/>
              <a:t>Quadratic and higher order regression</a:t>
            </a:r>
          </a:p>
          <a:p>
            <a:r>
              <a:rPr lang="en-US" dirty="0"/>
              <a:t>Regression Trees</a:t>
            </a:r>
          </a:p>
          <a:p>
            <a:r>
              <a:rPr lang="en-US" dirty="0"/>
              <a:t>Neural Nets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6019C-F2DB-8A4C-AA82-FCDFA39E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2" descr="Pin by Michael Hathaway on Tool Boxes | Mechanic life, Mechanic tool box,  Funny car memes">
            <a:extLst>
              <a:ext uri="{FF2B5EF4-FFF2-40B4-BE49-F238E27FC236}">
                <a16:creationId xmlns:a16="http://schemas.microsoft.com/office/drawing/2014/main" id="{A685E46F-288F-4F42-04A8-CC83ECCE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771" y="136525"/>
            <a:ext cx="1932229" cy="262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D819F-2FC7-D266-C2A9-4B8D6AF23075}"/>
              </a:ext>
            </a:extLst>
          </p:cNvPr>
          <p:cNvSpPr txBox="1"/>
          <p:nvPr/>
        </p:nvSpPr>
        <p:spPr>
          <a:xfrm>
            <a:off x="2018369" y="5335308"/>
            <a:ext cx="4534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Try one, try a few, or just try them all!</a:t>
            </a:r>
          </a:p>
        </p:txBody>
      </p:sp>
    </p:spTree>
    <p:extLst>
      <p:ext uri="{BB962C8B-B14F-4D97-AF65-F5344CB8AC3E}">
        <p14:creationId xmlns:p14="http://schemas.microsoft.com/office/powerpoint/2010/main" val="3303709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FE4C-F047-33AD-010B-905DB810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"/>
            <a:ext cx="8229600" cy="729214"/>
          </a:xfrm>
        </p:spPr>
        <p:txBody>
          <a:bodyPr/>
          <a:lstStyle/>
          <a:p>
            <a:r>
              <a:rPr lang="en-US" dirty="0"/>
              <a:t>What model do I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E94E-CD10-FBEA-4627-5355C40F8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75691"/>
            <a:ext cx="5273900" cy="5472400"/>
          </a:xfrm>
        </p:spPr>
        <p:txBody>
          <a:bodyPr/>
          <a:lstStyle/>
          <a:p>
            <a:r>
              <a:rPr lang="en-US" dirty="0"/>
              <a:t>Classification v. Regression</a:t>
            </a:r>
          </a:p>
          <a:p>
            <a:r>
              <a:rPr lang="en-US" dirty="0"/>
              <a:t>Complexity of relationships	</a:t>
            </a:r>
          </a:p>
          <a:p>
            <a:pPr lvl="1"/>
            <a:r>
              <a:rPr lang="en-US" dirty="0"/>
              <a:t>Are linear assumptions realistic? </a:t>
            </a:r>
          </a:p>
          <a:p>
            <a:r>
              <a:rPr lang="en-US" dirty="0"/>
              <a:t>Size of data</a:t>
            </a:r>
          </a:p>
          <a:p>
            <a:pPr lvl="1"/>
            <a:r>
              <a:rPr lang="en-US" dirty="0"/>
              <a:t>Neural nets need more data to train</a:t>
            </a:r>
          </a:p>
          <a:p>
            <a:pPr lvl="1"/>
            <a:r>
              <a:rPr lang="en-US" dirty="0"/>
              <a:t>SVMs can take a long time!</a:t>
            </a:r>
          </a:p>
          <a:p>
            <a:pPr lvl="1"/>
            <a:r>
              <a:rPr lang="en-US" dirty="0"/>
              <a:t>Smaller sets = simpler models</a:t>
            </a:r>
          </a:p>
          <a:p>
            <a:r>
              <a:rPr lang="en-US" dirty="0"/>
              <a:t>Interpretability vs. accuracy</a:t>
            </a:r>
          </a:p>
          <a:p>
            <a:pPr lvl="1"/>
            <a:r>
              <a:rPr lang="en-US" dirty="0"/>
              <a:t>Do you need to explain the model to someone?</a:t>
            </a:r>
          </a:p>
          <a:p>
            <a:r>
              <a:rPr lang="en-US" dirty="0"/>
              <a:t>How important is the best model anyway?</a:t>
            </a:r>
          </a:p>
          <a:p>
            <a:pPr lvl="1"/>
            <a:r>
              <a:rPr lang="en-US" dirty="0"/>
              <a:t>Feature engineering and data cleaning are often more important than the model!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1DD0-2167-88C9-53BB-D9B3634AD0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74</a:t>
            </a:fld>
            <a:endParaRPr lang="en-US" dirty="0"/>
          </a:p>
        </p:txBody>
      </p:sp>
      <p:pic>
        <p:nvPicPr>
          <p:cNvPr id="17410" name="Picture 2" descr="Sometimes science is more art than science - Imgur">
            <a:extLst>
              <a:ext uri="{FF2B5EF4-FFF2-40B4-BE49-F238E27FC236}">
                <a16:creationId xmlns:a16="http://schemas.microsoft.com/office/drawing/2014/main" id="{D05F1306-A0BE-F291-031B-66840E24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100" y="1529838"/>
            <a:ext cx="3166324" cy="325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0D093-C0BD-4517-D7FA-2F3C6DCE3CB9}"/>
              </a:ext>
            </a:extLst>
          </p:cNvPr>
          <p:cNvSpPr txBox="1"/>
          <p:nvPr/>
        </p:nvSpPr>
        <p:spPr>
          <a:xfrm>
            <a:off x="1060353" y="6234728"/>
            <a:ext cx="762644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 Science Way: Try them all, choose the best performer!! </a:t>
            </a:r>
          </a:p>
        </p:txBody>
      </p:sp>
    </p:spTree>
    <p:extLst>
      <p:ext uri="{BB962C8B-B14F-4D97-AF65-F5344CB8AC3E}">
        <p14:creationId xmlns:p14="http://schemas.microsoft.com/office/powerpoint/2010/main" val="28970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0F6E-13AD-D553-D4E5-E6E17F4D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3DB0-6D78-D8F9-DB47-47207CA46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1" y="2309507"/>
            <a:ext cx="8141677" cy="1049202"/>
          </a:xfrm>
        </p:spPr>
        <p:txBody>
          <a:bodyPr/>
          <a:lstStyle/>
          <a:p>
            <a:r>
              <a:rPr lang="en-US" dirty="0"/>
              <a:t>The high school graduation rate in Georgia is 85.1%. What poverty level does the model predict for this state?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527BA1-A4D0-2326-F2F0-E4240ABE40B8}"/>
              </a:ext>
            </a:extLst>
          </p:cNvPr>
          <p:cNvGrpSpPr/>
          <p:nvPr/>
        </p:nvGrpSpPr>
        <p:grpSpPr>
          <a:xfrm>
            <a:off x="2845178" y="865739"/>
            <a:ext cx="3631223" cy="918594"/>
            <a:chOff x="3528047" y="5748739"/>
            <a:chExt cx="3631223" cy="9185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0A9960-90F9-D479-18D6-A3BCC57B3657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8A51C5-90D8-2A8D-1712-55D535F1A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D677BE-22DD-A78A-BF45-62E8204AE869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2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2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D677BE-22DD-A78A-BF45-62E8204AE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933" t="-28000" r="-6180" b="-4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1474F9D-11F5-D449-40AB-834A5E6B6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292" y="3104122"/>
            <a:ext cx="3932408" cy="35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2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5D07-5B78-DB99-8853-46DDA36E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Right Regression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7E012-4825-EED2-A1AD-8B84196E4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261" y="1021899"/>
                <a:ext cx="5287896" cy="5581124"/>
              </a:xfrm>
            </p:spPr>
            <p:txBody>
              <a:bodyPr/>
              <a:lstStyle/>
              <a:p>
                <a:r>
                  <a:rPr lang="en-US" dirty="0"/>
                  <a:t>There are many lines that </a:t>
                </a:r>
                <a:r>
                  <a:rPr lang="en-US" i="1" dirty="0"/>
                  <a:t>could be </a:t>
                </a:r>
                <a:r>
                  <a:rPr lang="en-US" dirty="0"/>
                  <a:t>a good fit for these data</a:t>
                </a:r>
              </a:p>
              <a:p>
                <a:r>
                  <a:rPr lang="en-US" dirty="0"/>
                  <a:t>How do we know which one is the best one (or perhaps better than others)?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need a criteria for “goodness” and then find the line with the most goodness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Use residuals</a:t>
                </a:r>
              </a:p>
              <a:p>
                <a:pPr lvl="1"/>
                <a:r>
                  <a:rPr lang="en-US" dirty="0"/>
                  <a:t>Residuals are the errors from the model fit</a:t>
                </a:r>
              </a:p>
              <a:p>
                <a:pPr lvl="1"/>
                <a:r>
                  <a:rPr lang="en-US" dirty="0"/>
                  <a:t>Residual = </a:t>
                </a:r>
              </a:p>
              <a:p>
                <a:pPr lvl="2"/>
                <a:r>
                  <a:rPr lang="en-US" dirty="0"/>
                  <a:t>Actual value - predicted value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% living in poverty in DC is 5.44% more than predicted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7E012-4825-EED2-A1AD-8B84196E4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261" y="1021899"/>
                <a:ext cx="5287896" cy="5581124"/>
              </a:xfrm>
              <a:blipFill>
                <a:blip r:embed="rId3"/>
                <a:stretch>
                  <a:fillRect l="-1199" t="-682" r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96D6F5B-3F14-BF37-5F7D-F580B49254E5}"/>
              </a:ext>
            </a:extLst>
          </p:cNvPr>
          <p:cNvGrpSpPr/>
          <p:nvPr/>
        </p:nvGrpSpPr>
        <p:grpSpPr>
          <a:xfrm>
            <a:off x="5446157" y="1021899"/>
            <a:ext cx="3352610" cy="2616052"/>
            <a:chOff x="5556330" y="1444206"/>
            <a:chExt cx="3352610" cy="26160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1B3733-1A64-829A-F7E8-059DA5047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6330" y="1444206"/>
              <a:ext cx="3352610" cy="261605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77C74A-783A-E030-0632-76387BB12D1B}"/>
                </a:ext>
              </a:extLst>
            </p:cNvPr>
            <p:cNvCxnSpPr/>
            <p:nvPr/>
          </p:nvCxnSpPr>
          <p:spPr bwMode="auto">
            <a:xfrm>
              <a:off x="6163408" y="1701904"/>
              <a:ext cx="2400300" cy="1586419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78610A-48DC-A83E-8A5E-1BEBE1D498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63408" y="2092569"/>
              <a:ext cx="2400300" cy="747346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852DF0-5712-428A-DC99-3344BD09B9B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24954" y="1962878"/>
              <a:ext cx="2338754" cy="994403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75735FE-05E8-2395-4942-1B207C2E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687" y="3895649"/>
            <a:ext cx="3292080" cy="25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968F40C9-4B47-3F4E-B06E-CE07ED36561F}" vid="{FF31808D-4799-174C-9757-E3691499C1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44676</TotalTime>
  <Words>4042</Words>
  <Application>Microsoft Macintosh PowerPoint</Application>
  <PresentationFormat>On-screen Show (4:3)</PresentationFormat>
  <Paragraphs>685</Paragraphs>
  <Slides>74</Slides>
  <Notes>39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ＭＳ Ｐゴシック</vt:lpstr>
      <vt:lpstr>Arial</vt:lpstr>
      <vt:lpstr>Calibri</vt:lpstr>
      <vt:lpstr>Cambria Math</vt:lpstr>
      <vt:lpstr>Consolas</vt:lpstr>
      <vt:lpstr>Courier New</vt:lpstr>
      <vt:lpstr>Lucida Console</vt:lpstr>
      <vt:lpstr>Symbol</vt:lpstr>
      <vt:lpstr>Tahoma</vt:lpstr>
      <vt:lpstr>Times New Roman</vt:lpstr>
      <vt:lpstr>Wingdings</vt:lpstr>
      <vt:lpstr>1_SBE10</vt:lpstr>
      <vt:lpstr>Topic 6 – Regression, Regularization,  and Other ML Models</vt:lpstr>
      <vt:lpstr>PowerPoint Presentation</vt:lpstr>
      <vt:lpstr>Regression models</vt:lpstr>
      <vt:lpstr>Regression Trees</vt:lpstr>
      <vt:lpstr>PowerPoint Presentation</vt:lpstr>
      <vt:lpstr>Linear Regression</vt:lpstr>
      <vt:lpstr>Defining the Regression Line</vt:lpstr>
      <vt:lpstr>Regression line</vt:lpstr>
      <vt:lpstr>Finding the Right Regression Line</vt:lpstr>
      <vt:lpstr>Least Squares Regression Line</vt:lpstr>
      <vt:lpstr>MLR: Advertising Data Example</vt:lpstr>
      <vt:lpstr>Regression Example – Advertising v Sales</vt:lpstr>
      <vt:lpstr>Multiple Regression Model</vt:lpstr>
      <vt:lpstr> Linear Regression - Statistics</vt:lpstr>
      <vt:lpstr>Regression output - python</vt:lpstr>
      <vt:lpstr>Regression - Complexity</vt:lpstr>
      <vt:lpstr>Extending Regression: Non-linear regression models</vt:lpstr>
      <vt:lpstr>Add polynomials where needed</vt:lpstr>
      <vt:lpstr>Interaction Terms</vt:lpstr>
      <vt:lpstr>PowerPoint Presentation</vt:lpstr>
      <vt:lpstr>PowerPoint Presentation</vt:lpstr>
      <vt:lpstr>Logistic Regression </vt:lpstr>
      <vt:lpstr>Logistic Regression</vt:lpstr>
      <vt:lpstr>PowerPoint Presentation</vt:lpstr>
      <vt:lpstr>Complexity </vt:lpstr>
      <vt:lpstr>Complexity in Regression</vt:lpstr>
      <vt:lpstr>Complexity in Regression</vt:lpstr>
      <vt:lpstr>A real example….</vt:lpstr>
      <vt:lpstr>Complexity in Regression</vt:lpstr>
      <vt:lpstr>PowerPoint Presentation</vt:lpstr>
      <vt:lpstr>Removing Unimportant Attributes</vt:lpstr>
      <vt:lpstr>Iterative Feature Selection by Subtraction</vt:lpstr>
      <vt:lpstr>Dimension Reduction – Principal Components</vt:lpstr>
      <vt:lpstr>Principal Components Analysis</vt:lpstr>
      <vt:lpstr>Principal Components</vt:lpstr>
      <vt:lpstr>PCA – pros and cons</vt:lpstr>
      <vt:lpstr>PCA in action</vt:lpstr>
      <vt:lpstr>PowerPoint Presentation</vt:lpstr>
      <vt:lpstr>Regularized Regression</vt:lpstr>
      <vt:lpstr>Regularized Regression</vt:lpstr>
      <vt:lpstr>Regularized Regression</vt:lpstr>
      <vt:lpstr>Key points about Regularized Regression</vt:lpstr>
      <vt:lpstr>Regularized Logistic Regression</vt:lpstr>
      <vt:lpstr>Lasso v. Ridge Shrinkage</vt:lpstr>
      <vt:lpstr>Regularization Uses</vt:lpstr>
      <vt:lpstr>PowerPoint Presentation</vt:lpstr>
      <vt:lpstr>PowerPoint Presentation</vt:lpstr>
      <vt:lpstr>Mathematical Classification</vt:lpstr>
      <vt:lpstr>Linear Classification via Discriminants</vt:lpstr>
      <vt:lpstr>Linear Discriminant Models </vt:lpstr>
      <vt:lpstr>PowerPoint Presentation</vt:lpstr>
      <vt:lpstr>Classification via Support Vector Machines</vt:lpstr>
      <vt:lpstr>Which line is best?</vt:lpstr>
      <vt:lpstr>Maximizing margin:  support vector machine (SVM)</vt:lpstr>
      <vt:lpstr>SVM in Predictive Modelling</vt:lpstr>
      <vt:lpstr>PowerPoint Presentation</vt:lpstr>
      <vt:lpstr>Time Series or Forecasting</vt:lpstr>
      <vt:lpstr>Example: Amtrak</vt:lpstr>
      <vt:lpstr>Forecasting</vt:lpstr>
      <vt:lpstr>Forecasting : Training and Test</vt:lpstr>
      <vt:lpstr>Statistical Forecasting</vt:lpstr>
      <vt:lpstr>Algorithmic Forecasting - Prophet</vt:lpstr>
      <vt:lpstr>PowerPoint Presentation</vt:lpstr>
      <vt:lpstr>Inspiration from Biology</vt:lpstr>
      <vt:lpstr>From Real to Artificial</vt:lpstr>
      <vt:lpstr>Nodes: A Closer Look</vt:lpstr>
      <vt:lpstr>Neural Network: Architecture</vt:lpstr>
      <vt:lpstr>Neural Networks: The Model</vt:lpstr>
      <vt:lpstr>Taking Neural Nets to 11…</vt:lpstr>
      <vt:lpstr>Excellent description of NN</vt:lpstr>
      <vt:lpstr>PowerPoint Presentation</vt:lpstr>
      <vt:lpstr>PowerPoint Presentation</vt:lpstr>
      <vt:lpstr>Building your toolbox</vt:lpstr>
      <vt:lpstr>What model do I choose?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77</cp:revision>
  <dcterms:created xsi:type="dcterms:W3CDTF">2023-07-07T20:20:38Z</dcterms:created>
  <dcterms:modified xsi:type="dcterms:W3CDTF">2025-03-18T16:35:14Z</dcterms:modified>
</cp:coreProperties>
</file>